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  <p:sldId id="265" r:id="rId11"/>
    <p:sldId id="270" r:id="rId12"/>
    <p:sldId id="268" r:id="rId13"/>
    <p:sldId id="269" r:id="rId14"/>
    <p:sldId id="271" r:id="rId15"/>
    <p:sldId id="273" r:id="rId16"/>
    <p:sldId id="272" r:id="rId17"/>
    <p:sldId id="279" r:id="rId18"/>
    <p:sldId id="275" r:id="rId19"/>
    <p:sldId id="276" r:id="rId20"/>
    <p:sldId id="280" r:id="rId21"/>
    <p:sldId id="277" r:id="rId22"/>
    <p:sldId id="282" r:id="rId23"/>
    <p:sldId id="284" r:id="rId24"/>
    <p:sldId id="278" r:id="rId25"/>
    <p:sldId id="285" r:id="rId26"/>
    <p:sldId id="286" r:id="rId27"/>
    <p:sldId id="287" r:id="rId28"/>
    <p:sldId id="288" r:id="rId29"/>
    <p:sldId id="281" r:id="rId30"/>
    <p:sldId id="293" r:id="rId31"/>
    <p:sldId id="294" r:id="rId32"/>
    <p:sldId id="297" r:id="rId33"/>
    <p:sldId id="296" r:id="rId34"/>
    <p:sldId id="298" r:id="rId35"/>
    <p:sldId id="299" r:id="rId36"/>
    <p:sldId id="300" r:id="rId37"/>
    <p:sldId id="289" r:id="rId38"/>
    <p:sldId id="302" r:id="rId39"/>
    <p:sldId id="301" r:id="rId40"/>
    <p:sldId id="303" r:id="rId41"/>
    <p:sldId id="304" r:id="rId42"/>
    <p:sldId id="306" r:id="rId43"/>
    <p:sldId id="307" r:id="rId44"/>
    <p:sldId id="308" r:id="rId45"/>
    <p:sldId id="309" r:id="rId46"/>
    <p:sldId id="310" r:id="rId47"/>
    <p:sldId id="290" r:id="rId48"/>
    <p:sldId id="311" r:id="rId49"/>
    <p:sldId id="312" r:id="rId50"/>
    <p:sldId id="313" r:id="rId51"/>
    <p:sldId id="314" r:id="rId52"/>
    <p:sldId id="291" r:id="rId53"/>
    <p:sldId id="315" r:id="rId54"/>
    <p:sldId id="316" r:id="rId55"/>
    <p:sldId id="317" r:id="rId56"/>
    <p:sldId id="292" r:id="rId57"/>
    <p:sldId id="305" r:id="rId58"/>
    <p:sldId id="318" r:id="rId59"/>
    <p:sldId id="319" r:id="rId60"/>
    <p:sldId id="330" r:id="rId61"/>
    <p:sldId id="320" r:id="rId62"/>
    <p:sldId id="321" r:id="rId63"/>
    <p:sldId id="332" r:id="rId64"/>
    <p:sldId id="322" r:id="rId65"/>
    <p:sldId id="324" r:id="rId66"/>
    <p:sldId id="331" r:id="rId67"/>
    <p:sldId id="326" r:id="rId68"/>
  </p:sldIdLst>
  <p:sldSz cx="12192000" cy="6858000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yi LI" initials="SL" lastIdx="1" clrIdx="0">
    <p:extLst>
      <p:ext uri="{19B8F6BF-5375-455C-9EA6-DF929625EA0E}">
        <p15:presenceInfo xmlns:p15="http://schemas.microsoft.com/office/powerpoint/2012/main" userId="db7cde5eef994a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854"/>
    <a:srgbClr val="008000"/>
    <a:srgbClr val="262626"/>
    <a:srgbClr val="FF99CC"/>
    <a:srgbClr val="0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1" autoAdjust="0"/>
    <p:restoredTop sz="75298" autoAdjust="0"/>
  </p:normalViewPr>
  <p:slideViewPr>
    <p:cSldViewPr snapToGrid="0">
      <p:cViewPr varScale="1">
        <p:scale>
          <a:sx n="86" d="100"/>
          <a:sy n="86" d="100"/>
        </p:scale>
        <p:origin x="1470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618" cy="3559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708" y="0"/>
            <a:ext cx="4434617" cy="3559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7EB2D-C328-42D2-933D-5206FA34F7C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8143"/>
            <a:ext cx="4434618" cy="3559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708" y="6748143"/>
            <a:ext cx="4434617" cy="3559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608C2-CC78-4F74-B423-A3F74B8F2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75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4999" cy="356437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8" y="0"/>
            <a:ext cx="4434999" cy="356437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859341FC-342A-4C74-9915-C2B1550898D4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2437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2" y="3418831"/>
            <a:ext cx="8187690" cy="2797225"/>
          </a:xfrm>
          <a:prstGeom prst="rect">
            <a:avLst/>
          </a:prstGeom>
        </p:spPr>
        <p:txBody>
          <a:bodyPr vert="horz" lIns="94787" tIns="47393" rIns="94787" bIns="4739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747627"/>
            <a:ext cx="4434999" cy="356436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8" y="6747627"/>
            <a:ext cx="4434999" cy="356436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DDC5219E-3631-4172-8049-9FAFFEB4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8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35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32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3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3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6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95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43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98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4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17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48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9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08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14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67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2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5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67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43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1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1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0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63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33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17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61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25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4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764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429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2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34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50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512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72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109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43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94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6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32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69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27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54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890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691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759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076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235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29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329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46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93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64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097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164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274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465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05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699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235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968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3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0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48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5219E-3631-4172-8049-9FAFFEB461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CBFF-3D98-4B84-81A6-F6387985954A}" type="datetime1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3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B1FE7-6F5B-4F2D-B47A-8D4501E0219F}" type="datetime1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7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B6B8A-B42C-4623-91AF-60658F66974C}" type="datetime1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68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C66E2-6D83-474B-8E14-B4FAA7BB3997}" type="datetime1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1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12C3C-8965-4A04-9E3C-78A02B4FA092}" type="datetime1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76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B4F84-EF17-45CA-9B1C-BB43DB5029B7}" type="datetime1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1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01435-1686-4D20-AE8A-AF6A107B14B9}" type="datetime1">
              <a:rPr lang="en-US" smtClean="0"/>
              <a:t>6/12/2017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9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9CC52-638B-4687-BF4E-BCD1B9A34A7F}" type="datetime1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0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37CB-31E0-41D0-A90B-4FD16E7AB8DA}" type="datetime1">
              <a:rPr lang="en-US" smtClean="0"/>
              <a:t>6/12/2017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2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726C6-F033-4752-85C2-4E84C89D6033}" type="datetime1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5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6D1C-1209-4AE4-A00F-A568EED17E2A}" type="datetime1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3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DAC22-86D0-48DC-B01D-75ABF0F8BF2E}" type="datetime1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179396E2-F129-40BA-AE53-0816021D4F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4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sliay\Documents\Deep%20RL\breakout.gif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C:\Users\sliay\Documents\Deep%20RL\enduro.gif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sliay\Documents\Deep%20RL\vizdoom.mp4" TargetMode="External"/><Relationship Id="rId1" Type="http://schemas.microsoft.com/office/2007/relationships/media" Target="file:///C:\Users\sliay\Documents\Deep%20RL\vizdoom.mp4" TargetMode="External"/><Relationship Id="rId5" Type="http://schemas.openxmlformats.org/officeDocument/2006/relationships/image" Target="../media/image115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sliay\Documents\Deep%20RL\mario1.gif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sliay\Documents\Deep%20RL\ddpg.mp4" TargetMode="External"/><Relationship Id="rId1" Type="http://schemas.microsoft.com/office/2007/relationships/media" Target="file:///C:\Users\sliay\Documents\Deep%20RL\ddpg.mp4" TargetMode="External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sliay\Documents\Deep%20RL\robot.mp4" TargetMode="External"/><Relationship Id="rId1" Type="http://schemas.microsoft.com/office/2007/relationships/media" Target="file:///C:\Users\sliay\Documents\Deep%20RL\robot.mp4" TargetMode="Externa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01570" y="1801244"/>
            <a:ext cx="9075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ill Sans MT" panose="020B0502020104020203" pitchFamily="34" charset="0"/>
              </a:rPr>
              <a:t>Introduction to Deep </a:t>
            </a:r>
            <a:r>
              <a:rPr lang="en-US" sz="3600" dirty="0">
                <a:latin typeface="Gill Sans MT" panose="020B0502020104020203" pitchFamily="34" charset="0"/>
              </a:rPr>
              <a:t>Reinforcement </a:t>
            </a:r>
            <a:r>
              <a:rPr lang="en-US" sz="3600" dirty="0" smtClean="0">
                <a:latin typeface="Gill Sans MT" panose="020B0502020104020203" pitchFamily="34" charset="0"/>
              </a:rPr>
              <a:t>Learning</a:t>
            </a:r>
          </a:p>
          <a:p>
            <a:pPr algn="ctr"/>
            <a:r>
              <a:rPr lang="en-US" sz="3600" dirty="0" smtClean="0">
                <a:latin typeface="Gill Sans MT" panose="020B0502020104020203" pitchFamily="34" charset="0"/>
              </a:rPr>
              <a:t>From Theory to Applications</a:t>
            </a:r>
            <a:endParaRPr lang="en-US" sz="3600" dirty="0">
              <a:latin typeface="Gill Sans MT" panose="020B0502020104020203" pitchFamily="34" charset="0"/>
            </a:endParaRPr>
          </a:p>
          <a:p>
            <a:pPr algn="ctr"/>
            <a:endParaRPr lang="en-US" sz="2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9222" y="6268803"/>
            <a:ext cx="1258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2017-06-11</a:t>
            </a:r>
            <a:endParaRPr lang="en-US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1</a:t>
            </a:fld>
            <a:endParaRPr lang="en-US"/>
          </a:p>
        </p:txBody>
      </p:sp>
      <p:sp>
        <p:nvSpPr>
          <p:cNvPr id="9" name="Shape 189"/>
          <p:cNvSpPr txBox="1">
            <a:spLocks/>
          </p:cNvSpPr>
          <p:nvPr/>
        </p:nvSpPr>
        <p:spPr>
          <a:xfrm>
            <a:off x="537219" y="3839727"/>
            <a:ext cx="10816581" cy="1872706"/>
          </a:xfrm>
          <a:prstGeom prst="rect">
            <a:avLst/>
          </a:prstGeom>
        </p:spPr>
        <p:txBody>
          <a:bodyPr vert="horz" lIns="50800" tIns="50800" rIns="50800" bIns="5080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200"/>
            </a:pPr>
            <a:r>
              <a:rPr lang="en-US" sz="3200" dirty="0" smtClean="0"/>
              <a:t>Siyi LI</a:t>
            </a:r>
          </a:p>
          <a:p>
            <a:pPr>
              <a:defRPr sz="2400"/>
            </a:pPr>
            <a:r>
              <a:rPr lang="en-US" dirty="0" smtClean="0"/>
              <a:t>HKUST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Training by Stochastic Gradient Descent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31843"/>
            <a:ext cx="10515600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Sample gradient of expected loss                 (better efficiency for large data)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Adjust    down the sampled gradient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61" y="1884560"/>
            <a:ext cx="3276190" cy="96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301" y="3349219"/>
            <a:ext cx="361905" cy="295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870" y="1359751"/>
            <a:ext cx="1552381" cy="45714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110366" y="3694152"/>
            <a:ext cx="5537446" cy="2390476"/>
            <a:chOff x="3073154" y="3532423"/>
            <a:chExt cx="5537446" cy="239047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3154" y="3647661"/>
              <a:ext cx="2237143" cy="216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82029" y="3532423"/>
              <a:ext cx="2828571" cy="2390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34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Deep Learning Models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31843"/>
            <a:ext cx="10515600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Multilayer </a:t>
            </a:r>
            <a:r>
              <a:rPr lang="en-US" altLang="zh-CN" dirty="0" err="1">
                <a:latin typeface="Gill Sans MT" panose="020B0502020104020203" pitchFamily="34" charset="0"/>
              </a:rPr>
              <a:t>perceptrons</a:t>
            </a:r>
            <a:r>
              <a:rPr lang="en-US" altLang="zh-CN" dirty="0">
                <a:latin typeface="Gill Sans MT" panose="020B0502020104020203" pitchFamily="34" charset="0"/>
              </a:rPr>
              <a:t> (MLPs)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Fully-connected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Convolutional neural networks (CNNs)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Weight sharing between local regions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Recurrent neural networks (RNNs)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Weight sharing between time-steps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768"/>
          <a:stretch/>
        </p:blipFill>
        <p:spPr>
          <a:xfrm>
            <a:off x="7317236" y="2842590"/>
            <a:ext cx="3898723" cy="2057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897" y="4864004"/>
            <a:ext cx="4541423" cy="16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897" y="1044672"/>
            <a:ext cx="2723954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Outline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Introduction to Deep Learning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Introduction to Reinforcement Learning (RL)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Value-Based Deep RL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Policy-Based Deep RL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Other Deep RL Extensions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Deep RL Applications</a:t>
            </a:r>
            <a:endParaRPr lang="zh-CN" altLang="en-US" dirty="0">
              <a:solidFill>
                <a:schemeClr val="accent3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Markov Decision Processes </a:t>
            </a:r>
            <a:r>
              <a:rPr lang="en-US" dirty="0">
                <a:latin typeface="Gill Sans MT" panose="020B0502020104020203" pitchFamily="34" charset="0"/>
              </a:rPr>
              <a:t>(MDPs)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31843"/>
            <a:ext cx="6367670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MDPs formally describe an environment for RL, where the environment is fully observable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425801" y="1793981"/>
            <a:ext cx="3729756" cy="3881570"/>
            <a:chOff x="6467059" y="1389294"/>
            <a:chExt cx="3729756" cy="388157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2741" y="1389294"/>
              <a:ext cx="1780952" cy="149523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4523" y="3766102"/>
              <a:ext cx="1657143" cy="1504762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 flipV="1">
              <a:off x="8183217" y="2661340"/>
              <a:ext cx="19878" cy="11047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8" idx="3"/>
              <a:endCxn id="20" idx="3"/>
            </p:cNvCxnSpPr>
            <p:nvPr/>
          </p:nvCxnSpPr>
          <p:spPr>
            <a:xfrm flipH="1">
              <a:off x="9031666" y="2136913"/>
              <a:ext cx="42027" cy="2381570"/>
            </a:xfrm>
            <a:prstGeom prst="bentConnector3">
              <a:avLst>
                <a:gd name="adj1" fmla="val -1466265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0" idx="1"/>
              <a:endCxn id="18" idx="1"/>
            </p:cNvCxnSpPr>
            <p:nvPr/>
          </p:nvCxnSpPr>
          <p:spPr>
            <a:xfrm rot="10800000">
              <a:off x="7292741" y="2136913"/>
              <a:ext cx="81782" cy="2381570"/>
            </a:xfrm>
            <a:prstGeom prst="bentConnector3">
              <a:avLst>
                <a:gd name="adj1" fmla="val 841345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9073693" y="1829136"/>
              <a:ext cx="1123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Gill Sans MT" panose="020B0502020104020203" pitchFamily="34" charset="0"/>
                </a:rPr>
                <a:t>action</a:t>
              </a:r>
              <a:endParaRPr lang="zh-CN" altLang="en-US" sz="1400" b="1" dirty="0">
                <a:latin typeface="Gill Sans MT" panose="020B050202010402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10167" y="1829136"/>
              <a:ext cx="1123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Gill Sans MT" panose="020B0502020104020203" pitchFamily="34" charset="0"/>
                </a:rPr>
                <a:t>state</a:t>
              </a:r>
              <a:endParaRPr lang="zh-CN" altLang="en-US" sz="1400" b="1" dirty="0">
                <a:latin typeface="Gill Sans MT" panose="020B0502020104020203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49778" y="3059832"/>
              <a:ext cx="1123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Gill Sans MT" panose="020B0502020104020203" pitchFamily="34" charset="0"/>
                </a:rPr>
                <a:t>reward</a:t>
              </a:r>
              <a:endParaRPr lang="zh-CN" altLang="en-US" sz="1400" b="1" dirty="0">
                <a:latin typeface="Gill Sans MT" panose="020B05020201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467059" y="2153562"/>
                  <a:ext cx="11231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CN" altLang="en-US" sz="1400" b="1" dirty="0">
                    <a:latin typeface="Gill Sans MT" panose="020B0502020104020203" pitchFamily="34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7059" y="2153562"/>
                  <a:ext cx="1123122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816007" y="2153562"/>
                  <a:ext cx="11231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CN" altLang="en-US" sz="1400" b="1" dirty="0">
                    <a:latin typeface="Gill Sans MT" panose="020B0502020104020203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6007" y="2153562"/>
                  <a:ext cx="1123122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7811789" y="3046702"/>
                  <a:ext cx="11231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1400" b="1" i="1" dirty="0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CN" altLang="en-US" sz="1400" b="1" dirty="0">
                    <a:latin typeface="Gill Sans MT" panose="020B0502020104020203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1789" y="3046702"/>
                  <a:ext cx="1123122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454" y="2579011"/>
            <a:ext cx="7013028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9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Policy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903" y="1344712"/>
            <a:ext cx="10161905" cy="4342857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1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Expected Return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The goal of RL is to find the policy which maximizes 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expected return</a:t>
            </a:r>
          </a:p>
          <a:p>
            <a:endParaRPr lang="en-US" altLang="zh-CN" dirty="0">
              <a:solidFill>
                <a:srgbClr val="FE5854"/>
              </a:solidFill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In most cases, the function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g</a:t>
            </a:r>
            <a:r>
              <a:rPr lang="en-US" altLang="zh-CN" dirty="0">
                <a:latin typeface="Gill Sans MT" panose="020B0502020104020203" pitchFamily="34" charset="0"/>
              </a:rPr>
              <a:t> is either 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discounted sum of rewards</a:t>
            </a:r>
            <a:r>
              <a:rPr lang="en-US" altLang="zh-CN" dirty="0">
                <a:latin typeface="Gill Sans MT" panose="020B0502020104020203" pitchFamily="34" charset="0"/>
              </a:rPr>
              <a:t> or 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average</a:t>
            </a:r>
            <a:r>
              <a:rPr lang="en-US" altLang="zh-CN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reward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Discounted reward</a:t>
            </a:r>
          </a:p>
          <a:p>
            <a:endParaRPr lang="en-US" altLang="zh-CN" dirty="0">
              <a:solidFill>
                <a:srgbClr val="FE5854"/>
              </a:solidFill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Average reward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874" y="2003193"/>
            <a:ext cx="4038095" cy="704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749" y="3844096"/>
            <a:ext cx="3504762" cy="1057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874" y="5119900"/>
            <a:ext cx="4200000" cy="1057143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7908717" y="3617843"/>
            <a:ext cx="1562101" cy="1509648"/>
          </a:xfrm>
          <a:prstGeom prst="leftArrow">
            <a:avLst/>
          </a:prstGeom>
          <a:solidFill>
            <a:srgbClr val="FE5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5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Value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Consider 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discounted reward</a:t>
            </a:r>
            <a:r>
              <a:rPr lang="en-US" altLang="zh-CN" dirty="0">
                <a:latin typeface="Gill Sans MT" panose="020B0502020104020203" pitchFamily="34" charset="0"/>
              </a:rPr>
              <a:t> case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A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value function</a:t>
            </a:r>
            <a:r>
              <a:rPr lang="en-US" altLang="zh-CN" dirty="0">
                <a:latin typeface="Gill Sans MT" panose="020B0502020104020203" pitchFamily="34" charset="0"/>
              </a:rPr>
              <a:t> is 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prediction</a:t>
            </a:r>
            <a:r>
              <a:rPr lang="en-US" altLang="zh-CN" dirty="0">
                <a:latin typeface="Gill Sans MT" panose="020B0502020104020203" pitchFamily="34" charset="0"/>
              </a:rPr>
              <a:t> of the above expected return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Two definitions exist for the value function</a:t>
            </a:r>
          </a:p>
          <a:p>
            <a:pPr lvl="1"/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State value function</a:t>
            </a:r>
          </a:p>
          <a:p>
            <a:pPr lvl="1"/>
            <a:endParaRPr lang="en-US" altLang="zh-CN" dirty="0">
              <a:solidFill>
                <a:srgbClr val="FE5854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State-action value function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50" y="1830132"/>
            <a:ext cx="5619048" cy="1428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470" y="2206322"/>
            <a:ext cx="3000000" cy="67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84" y="4403180"/>
            <a:ext cx="3314286" cy="828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7428" y="5591944"/>
            <a:ext cx="4257143" cy="723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1565" y="5226819"/>
            <a:ext cx="3323809" cy="428571"/>
          </a:xfrm>
          <a:prstGeom prst="rect">
            <a:avLst/>
          </a:prstGeom>
        </p:spPr>
      </p:pic>
      <p:sp>
        <p:nvSpPr>
          <p:cNvPr id="11" name="Left-Right Arrow 10"/>
          <p:cNvSpPr/>
          <p:nvPr/>
        </p:nvSpPr>
        <p:spPr>
          <a:xfrm rot="5400000">
            <a:off x="6591591" y="5236689"/>
            <a:ext cx="652213" cy="480793"/>
          </a:xfrm>
          <a:prstGeom prst="leftRightArrow">
            <a:avLst/>
          </a:prstGeom>
          <a:solidFill>
            <a:srgbClr val="FE5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5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Bellman Equation and Optimality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515601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Value functions decompose into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Bellman equations</a:t>
            </a:r>
            <a:r>
              <a:rPr lang="en-US" altLang="zh-CN" dirty="0">
                <a:latin typeface="Gill Sans MT" panose="020B0502020104020203" pitchFamily="34" charset="0"/>
              </a:rPr>
              <a:t>,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i.e., the value functions can be decomposed into immediate reward plus discounted value of successor state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An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optimal</a:t>
            </a:r>
            <a:r>
              <a:rPr lang="en-US" altLang="zh-CN" dirty="0">
                <a:latin typeface="Gill Sans MT" panose="020B0502020104020203" pitchFamily="34" charset="0"/>
              </a:rPr>
              <a:t> value function is the maximum achievable value.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Optimality for value functions is governed by 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Bellman optimality equations</a:t>
            </a:r>
            <a:r>
              <a:rPr lang="en-US" altLang="zh-CN" dirty="0">
                <a:latin typeface="Gill Sans MT" panose="020B0502020104020203" pitchFamily="34" charset="0"/>
              </a:rPr>
              <a:t>.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884" y="2557736"/>
            <a:ext cx="4742857" cy="1066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575" y="4096196"/>
            <a:ext cx="5476190" cy="514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076" y="5184535"/>
            <a:ext cx="5209524" cy="1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6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Approaches to RL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Critic-Only</a:t>
            </a:r>
            <a:r>
              <a:rPr lang="en-US" altLang="zh-CN" dirty="0">
                <a:latin typeface="Gill Sans MT" panose="020B0502020104020203" pitchFamily="34" charset="0"/>
              </a:rPr>
              <a:t> Methods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Learn value function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Implicit policy</a:t>
            </a:r>
          </a:p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Actor-Only</a:t>
            </a:r>
            <a:r>
              <a:rPr lang="en-US" altLang="zh-CN" dirty="0">
                <a:latin typeface="Gill Sans MT" panose="020B0502020104020203" pitchFamily="34" charset="0"/>
              </a:rPr>
              <a:t> Methods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No value function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Learnt policy</a:t>
            </a:r>
          </a:p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Actor-Critic</a:t>
            </a:r>
            <a:r>
              <a:rPr lang="en-US" altLang="zh-CN" dirty="0">
                <a:latin typeface="Gill Sans MT" panose="020B0502020104020203" pitchFamily="34" charset="0"/>
              </a:rPr>
              <a:t> Methods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Learn value function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Learn policy</a:t>
            </a:r>
          </a:p>
          <a:p>
            <a:pPr marL="0" indent="0">
              <a:buNone/>
            </a:pPr>
            <a:endParaRPr lang="en-US" altLang="zh-CN" i="1" dirty="0">
              <a:solidFill>
                <a:srgbClr val="FE5854"/>
              </a:solidFill>
              <a:latin typeface="Gill Sans MT" panose="020B0502020104020203" pitchFamily="34" charset="0"/>
            </a:endParaRPr>
          </a:p>
          <a:p>
            <a:pPr marL="0" indent="0">
              <a:buNone/>
            </a:pPr>
            <a:r>
              <a:rPr lang="en-US" altLang="zh-CN" sz="2400" i="1" dirty="0">
                <a:solidFill>
                  <a:srgbClr val="FE5854"/>
                </a:solidFill>
                <a:latin typeface="Gill Sans MT" panose="020B0502020104020203" pitchFamily="34" charset="0"/>
              </a:rPr>
              <a:t>Actor</a:t>
            </a:r>
            <a:r>
              <a:rPr lang="en-US" altLang="zh-CN" sz="2400" dirty="0">
                <a:latin typeface="Gill Sans MT" panose="020B0502020104020203" pitchFamily="34" charset="0"/>
              </a:rPr>
              <a:t> and </a:t>
            </a:r>
            <a:r>
              <a:rPr lang="en-US" altLang="zh-CN" sz="2400" i="1" dirty="0">
                <a:solidFill>
                  <a:srgbClr val="FE5854"/>
                </a:solidFill>
                <a:latin typeface="Gill Sans MT" panose="020B0502020104020203" pitchFamily="34" charset="0"/>
              </a:rPr>
              <a:t>critic</a:t>
            </a:r>
            <a:r>
              <a:rPr lang="en-US" altLang="zh-CN" sz="2400" dirty="0">
                <a:latin typeface="Gill Sans MT" panose="020B0502020104020203" pitchFamily="34" charset="0"/>
              </a:rPr>
              <a:t> are </a:t>
            </a:r>
            <a:r>
              <a:rPr lang="en-US" altLang="zh-CN" sz="2400" dirty="0"/>
              <a:t>synonyms for the </a:t>
            </a:r>
            <a:r>
              <a:rPr lang="en-US" altLang="zh-CN" sz="2400" i="1" dirty="0">
                <a:solidFill>
                  <a:srgbClr val="FE5854"/>
                </a:solidFill>
                <a:latin typeface="Gill Sans MT" panose="020B0502020104020203" pitchFamily="34" charset="0"/>
              </a:rPr>
              <a:t>policy</a:t>
            </a:r>
            <a:r>
              <a:rPr lang="en-US" altLang="zh-CN" sz="2400" dirty="0"/>
              <a:t> and </a:t>
            </a:r>
            <a:r>
              <a:rPr lang="en-US" altLang="zh-CN" sz="2400" i="1" dirty="0">
                <a:solidFill>
                  <a:srgbClr val="FE5854"/>
                </a:solidFill>
                <a:latin typeface="Gill Sans MT" panose="020B0502020104020203" pitchFamily="34" charset="0"/>
              </a:rPr>
              <a:t>value</a:t>
            </a:r>
            <a:r>
              <a:rPr lang="en-US" altLang="zh-CN" sz="2400" dirty="0"/>
              <a:t> function.</a:t>
            </a:r>
            <a:endParaRPr lang="en-US" altLang="zh-CN" sz="2400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404226" y="1647549"/>
            <a:ext cx="4843556" cy="3081130"/>
            <a:chOff x="3776870" y="2653748"/>
            <a:chExt cx="4843556" cy="3081130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5539412" y="2653748"/>
              <a:ext cx="3081014" cy="3081130"/>
            </a:xfrm>
            <a:prstGeom prst="ellipse">
              <a:avLst/>
            </a:prstGeom>
            <a:solidFill>
              <a:schemeClr val="accent3">
                <a:alpha val="79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776870" y="2653748"/>
              <a:ext cx="3081014" cy="3081130"/>
            </a:xfrm>
            <a:prstGeom prst="ellipse">
              <a:avLst/>
            </a:prstGeom>
            <a:solidFill>
              <a:schemeClr val="accent3">
                <a:alpha val="79000"/>
              </a:schemeClr>
            </a:solidFill>
            <a:ln>
              <a:solidFill>
                <a:schemeClr val="accent3">
                  <a:shade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42733" y="3498574"/>
              <a:ext cx="1749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  <a:latin typeface="Gill Sans MT" panose="020B0502020104020203" pitchFamily="34" charset="0"/>
                </a:rPr>
                <a:t>Value Function</a:t>
              </a:r>
              <a:endParaRPr lang="zh-CN" altLang="en-US" sz="2000" dirty="0">
                <a:solidFill>
                  <a:srgbClr val="0070C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16173" y="3498574"/>
              <a:ext cx="1749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0070C0"/>
                  </a:solidFill>
                  <a:latin typeface="Gill Sans MT" panose="020B0502020104020203" pitchFamily="34" charset="0"/>
                </a:rPr>
                <a:t>Policy</a:t>
              </a:r>
              <a:endParaRPr lang="zh-CN" altLang="en-US" sz="2000" dirty="0">
                <a:solidFill>
                  <a:srgbClr val="0070C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6429" y="4616726"/>
              <a:ext cx="1749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E5854"/>
                  </a:solidFill>
                  <a:latin typeface="Gill Sans MT" panose="020B0502020104020203" pitchFamily="34" charset="0"/>
                </a:rPr>
                <a:t>Critic-Only</a:t>
              </a:r>
              <a:endParaRPr lang="zh-CN" altLang="en-US" sz="2000" dirty="0">
                <a:solidFill>
                  <a:srgbClr val="FE58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53614" y="4616726"/>
              <a:ext cx="1749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E5854"/>
                  </a:solidFill>
                  <a:latin typeface="Gill Sans MT" panose="020B0502020104020203" pitchFamily="34" charset="0"/>
                </a:rPr>
                <a:t>Actor-Only</a:t>
              </a:r>
              <a:endParaRPr lang="zh-CN" altLang="en-US" sz="2000" dirty="0">
                <a:solidFill>
                  <a:srgbClr val="FE5854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48156" y="4343400"/>
              <a:ext cx="1749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E5854"/>
                  </a:solidFill>
                  <a:latin typeface="Gill Sans MT" panose="020B0502020104020203" pitchFamily="34" charset="0"/>
                </a:rPr>
                <a:t>Actor-Critic</a:t>
              </a:r>
              <a:endParaRPr lang="zh-CN" altLang="en-US" sz="2000" dirty="0">
                <a:solidFill>
                  <a:srgbClr val="FE5854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74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Critic-Only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A value function defines an optimal policy.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In critic-only methods, policy can be derived by selecting </a:t>
            </a:r>
            <a:r>
              <a:rPr lang="en-US" altLang="zh-CN" i="1" dirty="0">
                <a:solidFill>
                  <a:srgbClr val="FE5854"/>
                </a:solidFill>
                <a:latin typeface="Gill Sans MT" panose="020B0502020104020203" pitchFamily="34" charset="0"/>
              </a:rPr>
              <a:t>greedy actions</a:t>
            </a:r>
          </a:p>
          <a:p>
            <a:endParaRPr lang="en-US" altLang="zh-CN" i="1" dirty="0">
              <a:solidFill>
                <a:srgbClr val="FE5854"/>
              </a:solidFill>
              <a:latin typeface="Gill Sans MT" panose="020B0502020104020203" pitchFamily="34" charset="0"/>
            </a:endParaRPr>
          </a:p>
          <a:p>
            <a:endParaRPr lang="en-US" altLang="zh-CN" i="1" dirty="0">
              <a:solidFill>
                <a:srgbClr val="FE5854"/>
              </a:solidFill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Finding optimal policy from state-action value function is direct.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Finding optimal policy from state value function is more complicated (requires the knowledge of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transition model</a:t>
            </a:r>
            <a:r>
              <a:rPr lang="en-US" altLang="zh-CN" dirty="0">
                <a:latin typeface="Gill Sans MT" panose="020B0502020104020203" pitchFamily="34" charset="0"/>
              </a:rPr>
              <a:t>)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981" y="2582384"/>
            <a:ext cx="5000000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1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Background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Deep learning methods are making major advances in solving many low-level perceptual tasks.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016690" y="3191669"/>
            <a:ext cx="3635651" cy="1954242"/>
            <a:chOff x="1016690" y="3191669"/>
            <a:chExt cx="3635651" cy="195424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690" y="3191669"/>
              <a:ext cx="3219450" cy="161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16690" y="4745801"/>
              <a:ext cx="3635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E5854"/>
                  </a:solidFill>
                  <a:latin typeface="Gill Sans MT" panose="020B0502020104020203" pitchFamily="34" charset="0"/>
                </a:rPr>
                <a:t>See (visual object recognition)</a:t>
              </a:r>
              <a:endParaRPr lang="zh-CN" altLang="en-US" sz="2000" dirty="0">
                <a:solidFill>
                  <a:srgbClr val="FE5854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46351" y="3283258"/>
            <a:ext cx="3635651" cy="1862653"/>
            <a:chOff x="4746351" y="3283258"/>
            <a:chExt cx="3635651" cy="18626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7858" y="3283258"/>
              <a:ext cx="2768513" cy="143607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746351" y="4745801"/>
              <a:ext cx="3635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E5854"/>
                  </a:solidFill>
                  <a:latin typeface="Gill Sans MT" panose="020B0502020104020203" pitchFamily="34" charset="0"/>
                </a:rPr>
                <a:t>Read (text understanding)</a:t>
              </a:r>
              <a:endParaRPr lang="zh-CN" altLang="en-US" sz="2000" dirty="0">
                <a:solidFill>
                  <a:srgbClr val="FE5854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382002" y="3256785"/>
            <a:ext cx="3635651" cy="1889126"/>
            <a:chOff x="8382002" y="3256785"/>
            <a:chExt cx="3635651" cy="18891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2" y="3256785"/>
              <a:ext cx="2771875" cy="146254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8382002" y="4745801"/>
              <a:ext cx="3635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E5854"/>
                  </a:solidFill>
                  <a:latin typeface="Gill Sans MT" panose="020B0502020104020203" pitchFamily="34" charset="0"/>
                </a:rPr>
                <a:t>Hear (speech recognition)</a:t>
              </a:r>
              <a:endParaRPr lang="zh-CN" altLang="en-US" sz="2000" dirty="0">
                <a:solidFill>
                  <a:srgbClr val="FE5854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55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Critic-Only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31843"/>
                <a:ext cx="10303565" cy="5024507"/>
              </a:xfrm>
            </p:spPr>
            <p:txBody>
              <a:bodyPr/>
              <a:lstStyle/>
              <a:p>
                <a:r>
                  <a:rPr lang="en-US" altLang="zh-CN" dirty="0">
                    <a:latin typeface="Gill Sans MT" panose="020B0502020104020203" pitchFamily="34" charset="0"/>
                  </a:rPr>
                  <a:t>Dynamic programming-based methods</a:t>
                </a:r>
              </a:p>
              <a:p>
                <a:pPr lvl="1"/>
                <a:r>
                  <a:rPr lang="en-US" altLang="zh-CN" dirty="0">
                    <a:latin typeface="Gill Sans MT" panose="020B0502020104020203" pitchFamily="34" charset="0"/>
                  </a:rPr>
                  <a:t>Policy iteration</a:t>
                </a:r>
              </a:p>
              <a:p>
                <a:pPr lvl="1"/>
                <a:r>
                  <a:rPr lang="en-US" altLang="zh-CN" dirty="0">
                    <a:latin typeface="Gill Sans MT" panose="020B0502020104020203" pitchFamily="34" charset="0"/>
                  </a:rPr>
                  <a:t>Value iteration</a:t>
                </a:r>
              </a:p>
              <a:p>
                <a:r>
                  <a:rPr lang="en-US" altLang="zh-CN" dirty="0">
                    <a:latin typeface="Gill Sans MT" panose="020B0502020104020203" pitchFamily="34" charset="0"/>
                  </a:rPr>
                  <a:t>Monte Carlo (MC) methods</a:t>
                </a:r>
              </a:p>
              <a:p>
                <a:r>
                  <a:rPr lang="en-US" altLang="zh-CN" dirty="0">
                    <a:latin typeface="Gill Sans MT" panose="020B0502020104020203" pitchFamily="34" charset="0"/>
                  </a:rPr>
                  <a:t>Temporal difference (TD) learning methods</a:t>
                </a:r>
              </a:p>
              <a:p>
                <a:pPr lvl="1"/>
                <a:r>
                  <a:rPr lang="en-US" altLang="zh-CN" dirty="0">
                    <a:latin typeface="Gill Sans MT" panose="020B0502020104020203" pitchFamily="34" charset="0"/>
                  </a:rPr>
                  <a:t>TD(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>
                    <a:latin typeface="Gill Sans MT" panose="020B0502020104020203" pitchFamily="34" charset="0"/>
                  </a:rPr>
                  <a:t>)</a:t>
                </a:r>
              </a:p>
              <a:p>
                <a:pPr lvl="1"/>
                <a:r>
                  <a:rPr lang="en-US" altLang="zh-CN" dirty="0">
                    <a:latin typeface="Gill Sans MT" panose="020B0502020104020203" pitchFamily="34" charset="0"/>
                  </a:rPr>
                  <a:t>Q-learning</a:t>
                </a:r>
              </a:p>
              <a:p>
                <a:pPr lvl="1"/>
                <a:r>
                  <a:rPr lang="en-US" altLang="zh-CN" dirty="0">
                    <a:latin typeface="Gill Sans MT" panose="020B0502020104020203" pitchFamily="34" charset="0"/>
                  </a:rPr>
                  <a:t>SARSA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31843"/>
                <a:ext cx="10303565" cy="5024507"/>
              </a:xfrm>
              <a:blipFill>
                <a:blip r:embed="rId3"/>
                <a:stretch>
                  <a:fillRect l="-1005" t="-2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Dynamic Programming (DP)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DP methods require a model of 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state transition density </a:t>
            </a:r>
            <a:r>
              <a:rPr lang="en-US" altLang="zh-CN" dirty="0">
                <a:latin typeface="Gill Sans MT" panose="020B0502020104020203" pitchFamily="34" charset="0"/>
              </a:rPr>
              <a:t>function f and 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reward function </a:t>
            </a:r>
            <a:r>
              <a:rPr lang="en-US" altLang="zh-CN" dirty="0">
                <a:latin typeface="Gill Sans MT" panose="020B0502020104020203" pitchFamily="34" charset="0"/>
              </a:rPr>
              <a:t>R to calculate the state value function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DP</a:t>
            </a:r>
            <a:r>
              <a:rPr lang="en-US" altLang="zh-CN" i="1" dirty="0">
                <a:solidFill>
                  <a:srgbClr val="FE5854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is</a:t>
            </a:r>
            <a:r>
              <a:rPr lang="en-US" altLang="zh-CN" i="1" dirty="0">
                <a:solidFill>
                  <a:srgbClr val="FE5854"/>
                </a:solidFill>
                <a:latin typeface="Gill Sans MT" panose="020B0502020104020203" pitchFamily="34" charset="0"/>
              </a:rPr>
              <a:t> model-based</a:t>
            </a: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Policy evaluation</a:t>
            </a:r>
            <a:r>
              <a:rPr lang="en-US" altLang="zh-CN" dirty="0">
                <a:latin typeface="Gill Sans MT" panose="020B0502020104020203" pitchFamily="34" charset="0"/>
              </a:rPr>
              <a:t>: updates the value function for the current policy</a:t>
            </a:r>
          </a:p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Policy improvement</a:t>
            </a:r>
            <a:r>
              <a:rPr lang="en-US" altLang="zh-CN" dirty="0">
                <a:latin typeface="Gill Sans MT" panose="020B0502020104020203" pitchFamily="34" charset="0"/>
              </a:rPr>
              <a:t>: improve the policy by acting according to the current value function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Typical methods: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Policy iteration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Alternates between policy evaluation and policy improvement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Value iteration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No explicit policy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Directly update value function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245" y="3866351"/>
            <a:ext cx="2321555" cy="1800000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8610600" y="4530191"/>
            <a:ext cx="390457" cy="446161"/>
          </a:xfrm>
          <a:prstGeom prst="leftArrow">
            <a:avLst/>
          </a:prstGeom>
          <a:solidFill>
            <a:srgbClr val="FE5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71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Monte Carlo Methods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MC methods learn directly from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episodes</a:t>
            </a:r>
            <a:r>
              <a:rPr lang="en-US" altLang="zh-CN" dirty="0">
                <a:latin typeface="Gill Sans MT" panose="020B0502020104020203" pitchFamily="34" charset="0"/>
              </a:rPr>
              <a:t> of experiences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MC is </a:t>
            </a:r>
            <a:r>
              <a:rPr lang="en-US" altLang="zh-CN" i="1" dirty="0">
                <a:solidFill>
                  <a:srgbClr val="FE5854"/>
                </a:solidFill>
                <a:latin typeface="Gill Sans MT" panose="020B0502020104020203" pitchFamily="34" charset="0"/>
              </a:rPr>
              <a:t>model-free</a:t>
            </a:r>
            <a:r>
              <a:rPr lang="en-US" altLang="zh-CN" dirty="0">
                <a:latin typeface="Gill Sans MT" panose="020B0502020104020203" pitchFamily="34" charset="0"/>
              </a:rPr>
              <a:t>: no knowledge of transitions/rewards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MC learns from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complete</a:t>
            </a:r>
            <a:r>
              <a:rPr lang="en-US" altLang="zh-CN" dirty="0">
                <a:latin typeface="Gill Sans MT" panose="020B0502020104020203" pitchFamily="34" charset="0"/>
              </a:rPr>
              <a:t> episodes. 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All episodes must terminate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MC uses simple idea: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empirical mean return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The estimates are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unbiased</a:t>
            </a:r>
            <a:r>
              <a:rPr lang="en-US" altLang="zh-CN" dirty="0">
                <a:latin typeface="Gill Sans MT" panose="020B0502020104020203" pitchFamily="34" charset="0"/>
              </a:rPr>
              <a:t> but have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high variance</a:t>
            </a:r>
            <a:r>
              <a:rPr lang="en-US" altLang="zh-CN" dirty="0">
                <a:latin typeface="Gill Sans MT" panose="020B0502020104020203" pitchFamily="34" charset="0"/>
              </a:rPr>
              <a:t>.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Temporal Difference (TD) Learning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TD methods learn directly from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episodes</a:t>
            </a:r>
            <a:r>
              <a:rPr lang="en-US" altLang="zh-CN" dirty="0">
                <a:latin typeface="Gill Sans MT" panose="020B0502020104020203" pitchFamily="34" charset="0"/>
              </a:rPr>
              <a:t> of experiences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TD is </a:t>
            </a:r>
            <a:r>
              <a:rPr lang="en-US" altLang="zh-CN" i="1" dirty="0">
                <a:solidFill>
                  <a:srgbClr val="FE5854"/>
                </a:solidFill>
                <a:latin typeface="Gill Sans MT" panose="020B0502020104020203" pitchFamily="34" charset="0"/>
              </a:rPr>
              <a:t>model-free</a:t>
            </a:r>
            <a:r>
              <a:rPr lang="en-US" altLang="zh-CN" dirty="0">
                <a:latin typeface="Gill Sans MT" panose="020B0502020104020203" pitchFamily="34" charset="0"/>
              </a:rPr>
              <a:t>: no knowledge of transitions/rewards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TD learns from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incomplete</a:t>
            </a:r>
            <a:r>
              <a:rPr lang="en-US" altLang="zh-CN" dirty="0">
                <a:latin typeface="Gill Sans MT" panose="020B0502020104020203" pitchFamily="34" charset="0"/>
              </a:rPr>
              <a:t> episodes, it can learn online after every step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TD uses temporal errors to update value function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The estimates are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biased</a:t>
            </a:r>
            <a:r>
              <a:rPr lang="en-US" altLang="zh-CN" dirty="0">
                <a:latin typeface="Gill Sans MT" panose="020B0502020104020203" pitchFamily="34" charset="0"/>
              </a:rPr>
              <a:t> but have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low variance</a:t>
            </a:r>
            <a:r>
              <a:rPr lang="en-US" altLang="zh-CN" dirty="0">
                <a:latin typeface="Gill Sans MT" panose="020B0502020104020203" pitchFamily="34" charset="0"/>
              </a:rPr>
              <a:t>.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035" y="3844096"/>
            <a:ext cx="7428571" cy="1838095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9286461" y="4391044"/>
            <a:ext cx="390457" cy="446161"/>
          </a:xfrm>
          <a:prstGeom prst="leftArrow">
            <a:avLst/>
          </a:prstGeom>
          <a:solidFill>
            <a:srgbClr val="FE5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Left Arrow 8"/>
          <p:cNvSpPr/>
          <p:nvPr/>
        </p:nvSpPr>
        <p:spPr>
          <a:xfrm>
            <a:off x="9286461" y="5048226"/>
            <a:ext cx="390457" cy="446161"/>
          </a:xfrm>
          <a:prstGeom prst="leftArrow">
            <a:avLst/>
          </a:prstGeom>
          <a:solidFill>
            <a:srgbClr val="FE5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886120" y="4393811"/>
            <a:ext cx="125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SARSA</a:t>
            </a:r>
            <a:endParaRPr lang="zh-CN" altLang="en-US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86120" y="5067970"/>
            <a:ext cx="125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Q-learning</a:t>
            </a:r>
            <a:endParaRPr lang="zh-CN" altLang="en-US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1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Actor-Only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Critic-only methods do not scale well to high-dimensional or continuous action spaces, since selecting greedy actions is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computationally</a:t>
            </a:r>
            <a:r>
              <a:rPr lang="en-US" altLang="zh-CN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intensive</a:t>
            </a:r>
            <a:r>
              <a:rPr lang="en-US" altLang="zh-CN" dirty="0">
                <a:latin typeface="Gill Sans MT" panose="020B0502020104020203" pitchFamily="34" charset="0"/>
              </a:rPr>
              <a:t>.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Actor-only methods work with a parameterized family of policies over which optimization procedures can be used directly.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Advantages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Better convergence properties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Effective in high-dimensional or continuous action spaces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Can learn stochastic policies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Disadvantages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Evaluating a policy is inefficient and of high variance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Policy Gradient</a:t>
            </a:r>
            <a:endParaRPr 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31843"/>
                <a:ext cx="10303565" cy="5024507"/>
              </a:xfrm>
            </p:spPr>
            <p:txBody>
              <a:bodyPr/>
              <a:lstStyle/>
              <a:p>
                <a:r>
                  <a:rPr lang="en-US" altLang="zh-CN" dirty="0">
                    <a:latin typeface="Gill Sans MT" panose="020B0502020104020203" pitchFamily="34" charset="0"/>
                  </a:rPr>
                  <a:t>Given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latin typeface="Gill Sans MT" panose="020B0502020104020203" pitchFamily="34" charset="0"/>
                  </a:rPr>
                  <a:t>with parameters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altLang="zh-CN" dirty="0">
                    <a:latin typeface="Gill Sans MT" panose="020B0502020104020203" pitchFamily="34" charset="0"/>
                  </a:rPr>
                  <a:t>, the goal is find best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altLang="zh-CN" b="0" dirty="0">
                    <a:latin typeface="Gill Sans MT" panose="020B0502020104020203" pitchFamily="34" charset="0"/>
                  </a:rPr>
                  <a:t> to maximize the expected return</a:t>
                </a:r>
              </a:p>
              <a:p>
                <a:r>
                  <a:rPr lang="en-US" altLang="zh-CN" dirty="0">
                    <a:latin typeface="Gill Sans MT" panose="020B0502020104020203" pitchFamily="34" charset="0"/>
                  </a:rPr>
                  <a:t>Can use gradient descent</a:t>
                </a: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  <a:p>
                <a:r>
                  <a:rPr lang="en-US" altLang="zh-CN" b="0" dirty="0">
                    <a:latin typeface="Gill Sans MT" panose="020B0502020104020203" pitchFamily="34" charset="0"/>
                  </a:rPr>
                  <a:t>Policy gradient</a:t>
                </a:r>
              </a:p>
              <a:p>
                <a:pPr marL="0" indent="0">
                  <a:buNone/>
                </a:pPr>
                <a:endParaRPr lang="en-US" altLang="zh-CN" b="0" dirty="0">
                  <a:latin typeface="Gill Sans MT" panose="020B0502020104020203" pitchFamily="34" charset="0"/>
                </a:endParaRPr>
              </a:p>
              <a:p>
                <a:r>
                  <a:rPr lang="en-US" altLang="zh-CN" dirty="0">
                    <a:latin typeface="Gill Sans MT" panose="020B0502020104020203" pitchFamily="34" charset="0"/>
                  </a:rPr>
                  <a:t>How to </a:t>
                </a:r>
                <a:r>
                  <a:rPr lang="en-US" altLang="zh-CN" dirty="0">
                    <a:solidFill>
                      <a:srgbClr val="FE5854"/>
                    </a:solidFill>
                    <a:latin typeface="Gill Sans MT" panose="020B0502020104020203" pitchFamily="34" charset="0"/>
                  </a:rPr>
                  <a:t>estimate</a:t>
                </a:r>
                <a:r>
                  <a:rPr lang="en-US" altLang="zh-CN" dirty="0">
                    <a:latin typeface="Gill Sans MT" panose="020B0502020104020203" pitchFamily="34" charset="0"/>
                  </a:rPr>
                  <a:t> the </a:t>
                </a:r>
                <a:r>
                  <a:rPr lang="en-US" altLang="zh-CN" dirty="0">
                    <a:solidFill>
                      <a:srgbClr val="FE5854"/>
                    </a:solidFill>
                    <a:latin typeface="Gill Sans MT" panose="020B0502020104020203" pitchFamily="34" charset="0"/>
                  </a:rPr>
                  <a:t>policy gradient</a:t>
                </a:r>
                <a:r>
                  <a:rPr lang="en-US" altLang="zh-CN" dirty="0">
                    <a:latin typeface="Gill Sans MT" panose="020B0502020104020203" pitchFamily="34" charset="0"/>
                  </a:rPr>
                  <a:t>?</a:t>
                </a:r>
              </a:p>
              <a:p>
                <a:pPr lvl="1"/>
                <a:r>
                  <a:rPr lang="en-US" altLang="zh-CN" b="0" dirty="0">
                    <a:latin typeface="Gill Sans MT" panose="020B0502020104020203" pitchFamily="34" charset="0"/>
                  </a:rPr>
                  <a:t>Finite-difference methods</a:t>
                </a:r>
              </a:p>
              <a:p>
                <a:pPr lvl="1"/>
                <a:r>
                  <a:rPr lang="en-US" altLang="zh-CN" dirty="0">
                    <a:latin typeface="Gill Sans MT" panose="020B0502020104020203" pitchFamily="34" charset="0"/>
                  </a:rPr>
                  <a:t>Likelihood ratio methods</a:t>
                </a:r>
                <a:endParaRPr lang="en-US" altLang="zh-CN" b="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31843"/>
                <a:ext cx="10303565" cy="5024507"/>
              </a:xfrm>
              <a:blipFill>
                <a:blip r:embed="rId3"/>
                <a:stretch>
                  <a:fillRect l="-1005" t="-2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Left Arrow 7"/>
          <p:cNvSpPr/>
          <p:nvPr/>
        </p:nvSpPr>
        <p:spPr>
          <a:xfrm>
            <a:off x="6906915" y="3706506"/>
            <a:ext cx="390457" cy="446161"/>
          </a:xfrm>
          <a:prstGeom prst="leftArrow">
            <a:avLst/>
          </a:prstGeom>
          <a:solidFill>
            <a:srgbClr val="FE5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430" y="2782154"/>
            <a:ext cx="3085714" cy="419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977" y="3553397"/>
            <a:ext cx="2409524" cy="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Finite-Difference Methods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Idea is simple, i.e., to vary the policy parameterization by small increments and evaluate the cost by rollouts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Estimate k-</a:t>
            </a:r>
            <a:r>
              <a:rPr lang="en-US" altLang="zh-CN" dirty="0" err="1">
                <a:latin typeface="Gill Sans MT" panose="020B0502020104020203" pitchFamily="34" charset="0"/>
              </a:rPr>
              <a:t>th</a:t>
            </a:r>
            <a:r>
              <a:rPr lang="en-US" altLang="zh-CN" dirty="0">
                <a:latin typeface="Gill Sans MT" panose="020B0502020104020203" pitchFamily="34" charset="0"/>
              </a:rPr>
              <a:t> partial derivative of object function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Simple, works even if policy is not differentiable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Noisy, inefficient</a:t>
            </a:r>
          </a:p>
          <a:p>
            <a:pPr marL="0" indent="0">
              <a:buNone/>
            </a:pPr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48" y="2621717"/>
            <a:ext cx="4200000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4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Likelihood Ratio Methods (REINFORCE)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We can formulate the expected return from the view of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trajectories</a:t>
            </a:r>
            <a:r>
              <a:rPr lang="en-US" altLang="zh-CN" dirty="0">
                <a:latin typeface="Gill Sans MT" panose="020B0502020104020203" pitchFamily="34" charset="0"/>
              </a:rPr>
              <a:t> generated by rollouts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Use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likelihood ratios </a:t>
            </a:r>
            <a:r>
              <a:rPr lang="en-US" altLang="zh-CN" dirty="0">
                <a:latin typeface="Gill Sans MT" panose="020B0502020104020203" pitchFamily="34" charset="0"/>
              </a:rPr>
              <a:t>to compute the policy gradient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517698" y="2249680"/>
            <a:ext cx="6092902" cy="847619"/>
            <a:chOff x="2517698" y="2190044"/>
            <a:chExt cx="6092902" cy="8476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9171" y="2242424"/>
              <a:ext cx="2571429" cy="74285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7698" y="2190044"/>
              <a:ext cx="3180952" cy="847619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256" y="3781586"/>
            <a:ext cx="4533333" cy="1838095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 rot="16200000">
            <a:off x="5657650" y="4982792"/>
            <a:ext cx="288234" cy="1416734"/>
          </a:xfrm>
          <a:prstGeom prst="leftBrace">
            <a:avLst/>
          </a:prstGeom>
          <a:ln w="28575">
            <a:solidFill>
              <a:srgbClr val="FE58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Left Arrow 11"/>
          <p:cNvSpPr/>
          <p:nvPr/>
        </p:nvSpPr>
        <p:spPr>
          <a:xfrm>
            <a:off x="7324885" y="5173520"/>
            <a:ext cx="390457" cy="446161"/>
          </a:xfrm>
          <a:prstGeom prst="leftArrow">
            <a:avLst/>
          </a:prstGeom>
          <a:solidFill>
            <a:srgbClr val="FE5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589" y="4970862"/>
            <a:ext cx="4257143" cy="8952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16070" y="4377467"/>
            <a:ext cx="3132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E5854"/>
                </a:solidFill>
              </a:rPr>
              <a:t>Do not need to compute the system dynamics</a:t>
            </a:r>
            <a:endParaRPr lang="zh-CN" altLang="en-US" dirty="0">
              <a:solidFill>
                <a:srgbClr val="FE585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5316" y="5857833"/>
            <a:ext cx="5066667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7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Likelihood Ratio Methods (REINFORCE)</a:t>
            </a:r>
            <a:endParaRPr lang="en-US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47927" y="1331843"/>
                <a:ext cx="10303565" cy="5024507"/>
              </a:xfrm>
            </p:spPr>
            <p:txBody>
              <a:bodyPr/>
              <a:lstStyle/>
              <a:p>
                <a:r>
                  <a:rPr lang="en-US" altLang="zh-CN" dirty="0">
                    <a:latin typeface="Gill Sans MT" panose="020B0502020104020203" pitchFamily="34" charset="0"/>
                  </a:rPr>
                  <a:t>The above computation of policy gradient can be further reduced by replacing the </a:t>
                </a:r>
                <a:r>
                  <a:rPr lang="en-US" altLang="zh-CN" dirty="0">
                    <a:solidFill>
                      <a:srgbClr val="FE5854"/>
                    </a:solidFill>
                    <a:latin typeface="Gill Sans MT" panose="020B0502020104020203" pitchFamily="34" charset="0"/>
                  </a:rPr>
                  <a:t>trajectory return </a:t>
                </a:r>
                <a:r>
                  <a:rPr lang="en-US" altLang="zh-CN" dirty="0">
                    <a:latin typeface="Gill Sans MT" panose="020B0502020104020203" pitchFamily="34" charset="0"/>
                  </a:rPr>
                  <a:t>by the </a:t>
                </a:r>
                <a:r>
                  <a:rPr lang="en-US" altLang="zh-CN" dirty="0">
                    <a:solidFill>
                      <a:srgbClr val="FE5854"/>
                    </a:solidFill>
                    <a:latin typeface="Gill Sans MT" panose="020B0502020104020203" pitchFamily="34" charset="0"/>
                  </a:rPr>
                  <a:t>state-action value </a:t>
                </a:r>
                <a:r>
                  <a:rPr lang="en-US" altLang="zh-CN" dirty="0">
                    <a:latin typeface="Gill Sans MT" panose="020B0502020104020203" pitchFamily="34" charset="0"/>
                  </a:rPr>
                  <a:t>function</a:t>
                </a: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  <a:p>
                <a:r>
                  <a:rPr lang="en-US" altLang="zh-CN" dirty="0">
                    <a:latin typeface="Gill Sans MT" panose="020B0502020104020203" pitchFamily="34" charset="0"/>
                  </a:rPr>
                  <a:t>The trajectory return or the state-action value can be estimated by the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E585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E5854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E585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Gill Sans MT" panose="020B0502020104020203" pitchFamily="34" charset="0"/>
                  </a:rPr>
                  <a:t> obtained from Monte Carlo rollouts</a:t>
                </a:r>
              </a:p>
              <a:p>
                <a:r>
                  <a:rPr lang="en-US" altLang="zh-CN" dirty="0">
                    <a:latin typeface="Gill Sans MT" panose="020B0502020104020203" pitchFamily="34" charset="0"/>
                  </a:rPr>
                  <a:t>Thus the estimated policy gradient may have </a:t>
                </a:r>
                <a:r>
                  <a:rPr lang="en-US" altLang="zh-CN" dirty="0">
                    <a:solidFill>
                      <a:srgbClr val="FE5854"/>
                    </a:solidFill>
                    <a:latin typeface="Gill Sans MT" panose="020B0502020104020203" pitchFamily="34" charset="0"/>
                  </a:rPr>
                  <a:t>large variance</a:t>
                </a:r>
              </a:p>
              <a:p>
                <a:r>
                  <a:rPr lang="en-US" altLang="zh-CN" dirty="0">
                    <a:latin typeface="Gill Sans MT" panose="020B0502020104020203" pitchFamily="34" charset="0"/>
                  </a:rPr>
                  <a:t>In practice, subtracting a </a:t>
                </a:r>
                <a:r>
                  <a:rPr lang="en-US" altLang="zh-CN" dirty="0">
                    <a:solidFill>
                      <a:srgbClr val="FE5854"/>
                    </a:solidFill>
                    <a:latin typeface="Gill Sans MT" panose="020B0502020104020203" pitchFamily="34" charset="0"/>
                  </a:rPr>
                  <a:t>baseline</a:t>
                </a:r>
                <a:r>
                  <a:rPr lang="en-US" altLang="zh-CN" dirty="0">
                    <a:latin typeface="Gill Sans MT" panose="020B0502020104020203" pitchFamily="34" charset="0"/>
                  </a:rPr>
                  <a:t> from the trajectory return or the state-action value helps a lot</a:t>
                </a: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927" y="1331843"/>
                <a:ext cx="10303565" cy="5024507"/>
              </a:xfrm>
              <a:blipFill>
                <a:blip r:embed="rId3"/>
                <a:stretch>
                  <a:fillRect l="-1065" t="-2061" r="-2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528" y="2433549"/>
            <a:ext cx="5371429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Actor-Critic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Critic-only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Pros: low variance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Cons: difficult for continuous action domains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Actor-only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Pros: easy to handle continuous actions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Cons: high variance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Actor-critic combines the advantages of actor-only and critic-only methods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Actions are generated by the parameterized actor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The critic supplies the actor with low variance gradient estimates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9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Background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More sophisticated tasks that involve decision and planning require a higher level of intelligence.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Real Artificial Intelligence system also requires the ability of reasoning, thinking and planning.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96E2-F129-40BA-AE53-0816021D4FFC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299" y="3841662"/>
            <a:ext cx="3492581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253" y="3841662"/>
            <a:ext cx="3406790" cy="216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43924" y="5982405"/>
            <a:ext cx="363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E5854"/>
                </a:solidFill>
                <a:latin typeface="Gill Sans MT" panose="020B0502020104020203" pitchFamily="34" charset="0"/>
              </a:rPr>
              <a:t>Playing Atari game</a:t>
            </a:r>
            <a:endParaRPr lang="zh-CN" altLang="en-US" sz="2000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36270" y="6001662"/>
            <a:ext cx="363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E5854"/>
                </a:solidFill>
                <a:latin typeface="Gill Sans MT" panose="020B0502020104020203" pitchFamily="34" charset="0"/>
              </a:rPr>
              <a:t>Robotic navigation</a:t>
            </a:r>
            <a:endParaRPr lang="zh-CN" altLang="en-US" sz="2000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5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Policy Gradient Theorem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Actor-critic methods rely on the following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policy gradient theorem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The above theorem shows the relationship between the policy gradient and the exact critic function.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02" y="1820751"/>
            <a:ext cx="974479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1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Policy Gradient With Function Approximation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222512"/>
            <a:ext cx="10303565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The following theorem shows that the state-action value function can be approximated with a certain function, without affecting the unbiasedness of the policy gradient estimate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950" y="2473475"/>
            <a:ext cx="68141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2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Reducing Variance Using a Baseline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222512"/>
            <a:ext cx="10303565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The policy gradient theorem generalizes to the case where a state-dependent baseline function is taken into account. This can reduce variance, without changing expectation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A good baseline is the state value function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The policy gradient can be formulated by both the Q function and 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advantage function</a:t>
            </a:r>
          </a:p>
          <a:p>
            <a:pPr marL="0" indent="0">
              <a:buNone/>
            </a:pPr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68" y="2456682"/>
            <a:ext cx="7152381" cy="1476190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6200000">
            <a:off x="7734625" y="3397848"/>
            <a:ext cx="286287" cy="1465667"/>
          </a:xfrm>
          <a:prstGeom prst="leftBrace">
            <a:avLst/>
          </a:prstGeom>
          <a:ln w="19050">
            <a:solidFill>
              <a:srgbClr val="FE58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05" y="3897634"/>
            <a:ext cx="6561905" cy="752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847" y="5893475"/>
            <a:ext cx="4898352" cy="828000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 rot="10800000">
            <a:off x="3463004" y="5855523"/>
            <a:ext cx="390457" cy="446161"/>
          </a:xfrm>
          <a:prstGeom prst="leftArrow">
            <a:avLst/>
          </a:prstGeom>
          <a:solidFill>
            <a:srgbClr val="FE5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Standard Actor-Critic Algorithms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If both conditions in the above theorem are met, then the resulting algorithm is equivalent to the REINFORCE algorithm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Practical actor-critic algorithms often relax the second condition: use TD learning to update the critic </a:t>
            </a:r>
            <a:r>
              <a:rPr lang="en-US" altLang="zh-CN" dirty="0" err="1">
                <a:latin typeface="Gill Sans MT" panose="020B0502020104020203" pitchFamily="34" charset="0"/>
              </a:rPr>
              <a:t>approximator</a:t>
            </a:r>
            <a:r>
              <a:rPr lang="en-US" altLang="zh-CN" dirty="0">
                <a:latin typeface="Gill Sans MT" panose="020B0502020104020203" pitchFamily="34" charset="0"/>
              </a:rPr>
              <a:t>.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TD(0) actor-critic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The TD error is actually an estimate of the advantage function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056" y="3612680"/>
            <a:ext cx="4457143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Practical Actor-Critic Variants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policy gradient </a:t>
            </a:r>
            <a:r>
              <a:rPr lang="en-US" altLang="zh-CN" dirty="0">
                <a:latin typeface="Gill Sans MT" panose="020B0502020104020203" pitchFamily="34" charset="0"/>
              </a:rPr>
              <a:t>has many equivalent forms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728" y="2394239"/>
            <a:ext cx="8752381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5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Natural Policy Gradient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38963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The vanilla gradient is sensitive to policy parameterizations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The natural policy gradient is parameterization independent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It finds ascent direction that is closest to vanilla gradient, when changing policy by a small, fixed amount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Natural policy gradient methods converges faster in most practical cases. However, estimating the FIM may induce large computation cost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81" y="3406351"/>
            <a:ext cx="4600000" cy="7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509" y="4339298"/>
            <a:ext cx="6457143" cy="101904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6200000">
            <a:off x="5806115" y="3946846"/>
            <a:ext cx="540861" cy="712706"/>
          </a:xfrm>
          <a:prstGeom prst="leftArrow">
            <a:avLst/>
          </a:prstGeom>
          <a:solidFill>
            <a:srgbClr val="FE5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32899" y="3958152"/>
            <a:ext cx="2402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Fisher information matrix (FIM)</a:t>
            </a:r>
            <a:endParaRPr lang="zh-CN" altLang="en-US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52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Natural Actor-Critic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Using compatible function approximation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The natural policy gradient is then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09" y="1844337"/>
            <a:ext cx="4352381" cy="5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80" y="2924627"/>
            <a:ext cx="7676190" cy="2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Deep Reinforcement Learning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Use deep neural networks to represent</a:t>
            </a:r>
          </a:p>
          <a:p>
            <a:pPr lvl="1"/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Value function</a:t>
            </a:r>
          </a:p>
          <a:p>
            <a:pPr lvl="1"/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Policy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Optimize loss function by stochastic gradient descent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Outline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Introduction to Deep Learning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Introduction to Reinforcement Learning (RL)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Value-Based Deep RL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Policy-Based Deep RL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Other Deep RL Extensions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Deep RL Applications</a:t>
            </a:r>
            <a:endParaRPr lang="zh-CN" altLang="en-US" dirty="0">
              <a:solidFill>
                <a:schemeClr val="accent3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Q-Networks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31843"/>
                <a:ext cx="10303565" cy="502450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Gill Sans MT" panose="020B0502020104020203" pitchFamily="34" charset="0"/>
                  </a:rPr>
                  <a:t>Represent the </a:t>
                </a:r>
                <a:r>
                  <a:rPr lang="en-US" altLang="zh-CN" dirty="0">
                    <a:solidFill>
                      <a:srgbClr val="FE5854"/>
                    </a:solidFill>
                    <a:latin typeface="Gill Sans MT" panose="020B0502020104020203" pitchFamily="34" charset="0"/>
                  </a:rPr>
                  <a:t>state-action value function </a:t>
                </a:r>
                <a:r>
                  <a:rPr lang="en-US" altLang="zh-CN" dirty="0">
                    <a:latin typeface="Gill Sans MT" panose="020B0502020104020203" pitchFamily="34" charset="0"/>
                  </a:rPr>
                  <a:t>by </a:t>
                </a:r>
                <a:r>
                  <a:rPr lang="en-US" altLang="zh-CN" dirty="0">
                    <a:solidFill>
                      <a:srgbClr val="FE5854"/>
                    </a:solidFill>
                    <a:latin typeface="Gill Sans MT" panose="020B0502020104020203" pitchFamily="34" charset="0"/>
                  </a:rPr>
                  <a:t>Q-network</a:t>
                </a:r>
                <a:r>
                  <a:rPr lang="en-US" altLang="zh-CN" dirty="0">
                    <a:latin typeface="Gill Sans MT" panose="020B0502020104020203" pitchFamily="34" charset="0"/>
                  </a:rPr>
                  <a:t> with weights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zh-CN" dirty="0">
                  <a:latin typeface="Gill Sans MT" panose="020B0502020104020203" pitchFamily="34" charset="0"/>
                </a:endParaRP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31843"/>
                <a:ext cx="10303565" cy="5024507"/>
              </a:xfrm>
              <a:blipFill>
                <a:blip r:embed="rId3"/>
                <a:stretch>
                  <a:fillRect l="-1005" t="-2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977" y="2238772"/>
            <a:ext cx="2466667" cy="600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685359" y="2921604"/>
            <a:ext cx="1533333" cy="3051914"/>
            <a:chOff x="2644499" y="2594761"/>
            <a:chExt cx="1533333" cy="3051914"/>
          </a:xfrm>
        </p:grpSpPr>
        <p:grpSp>
          <p:nvGrpSpPr>
            <p:cNvPr id="10" name="Group 9"/>
            <p:cNvGrpSpPr/>
            <p:nvPr/>
          </p:nvGrpSpPr>
          <p:grpSpPr>
            <a:xfrm>
              <a:off x="2644499" y="2594761"/>
              <a:ext cx="1533333" cy="2813819"/>
              <a:chOff x="2644499" y="2594761"/>
              <a:chExt cx="1533333" cy="281381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5"/>
              <a:srcRect b="6524"/>
              <a:stretch/>
            </p:blipFill>
            <p:spPr>
              <a:xfrm>
                <a:off x="2644499" y="3013810"/>
                <a:ext cx="1533333" cy="239477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01641" y="2594761"/>
                <a:ext cx="1019048" cy="419048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21097" y="5398852"/>
              <a:ext cx="295238" cy="23809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22117" y="5408580"/>
              <a:ext cx="247619" cy="23809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952980" y="2921604"/>
            <a:ext cx="2838095" cy="3061029"/>
            <a:chOff x="4912120" y="2594761"/>
            <a:chExt cx="2838095" cy="306102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9"/>
            <a:srcRect b="7213"/>
            <a:stretch/>
          </p:blipFill>
          <p:spPr>
            <a:xfrm>
              <a:off x="5358109" y="3032652"/>
              <a:ext cx="1495238" cy="23947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58109" y="5417695"/>
              <a:ext cx="295238" cy="2380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12120" y="2594761"/>
              <a:ext cx="2838095" cy="47619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5852" y="4377153"/>
            <a:ext cx="470481" cy="4686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7322" y="4379118"/>
            <a:ext cx="470481" cy="4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Limitations of Deep Learning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Supervised learning assumptions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Training and testing instances are </a:t>
            </a:r>
            <a:r>
              <a:rPr lang="en-US" altLang="zh-CN" dirty="0" err="1">
                <a:solidFill>
                  <a:srgbClr val="FE5854"/>
                </a:solidFill>
                <a:latin typeface="Gill Sans MT" panose="020B0502020104020203" pitchFamily="34" charset="0"/>
              </a:rPr>
              <a:t>i.i.d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(independent and identically distributed) </a:t>
            </a:r>
            <a:r>
              <a:rPr lang="en-US" altLang="zh-CN" dirty="0">
                <a:latin typeface="Gill Sans MT" panose="020B0502020104020203" pitchFamily="34" charset="0"/>
              </a:rPr>
              <a:t>random variables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Training data are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labeled</a:t>
            </a:r>
            <a:r>
              <a:rPr lang="en-US" altLang="zh-CN" dirty="0">
                <a:latin typeface="Gill Sans MT" panose="020B0502020104020203" pitchFamily="34" charset="0"/>
              </a:rPr>
              <a:t> data with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strong supervision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Reality of most real-world tasks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Strong supervision is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expensive</a:t>
            </a:r>
            <a:r>
              <a:rPr lang="en-US" altLang="zh-CN" dirty="0">
                <a:latin typeface="Gill Sans MT" panose="020B0502020104020203" pitchFamily="34" charset="0"/>
              </a:rPr>
              <a:t> and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scarce</a:t>
            </a:r>
          </a:p>
          <a:p>
            <a:pPr lvl="1"/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Sequential interactive</a:t>
            </a:r>
            <a:r>
              <a:rPr lang="en-US" altLang="zh-CN" dirty="0">
                <a:latin typeface="Gill Sans MT" panose="020B0502020104020203" pitchFamily="34" charset="0"/>
              </a:rPr>
              <a:t> process violates the </a:t>
            </a:r>
            <a:r>
              <a:rPr lang="en-US" altLang="zh-CN" dirty="0" err="1">
                <a:latin typeface="Gill Sans MT" panose="020B0502020104020203" pitchFamily="34" charset="0"/>
              </a:rPr>
              <a:t>i.i.d</a:t>
            </a:r>
            <a:r>
              <a:rPr lang="en-US" altLang="zh-CN" dirty="0">
                <a:latin typeface="Gill Sans MT" panose="020B0502020104020203" pitchFamily="34" charset="0"/>
              </a:rPr>
              <a:t> assumption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Q-Learning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Optimal Q-values obey Bellman equation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Treat right-hand size as a target and minimize MSE loss by SGD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Convergence guarantee using table lookup representation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But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diverges</a:t>
            </a:r>
            <a:r>
              <a:rPr lang="en-US" altLang="zh-CN" dirty="0">
                <a:latin typeface="Gill Sans MT" panose="020B0502020104020203" pitchFamily="34" charset="0"/>
              </a:rPr>
              <a:t> using neural networks due to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Correlations between samples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Non-stationary targets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83" y="1846783"/>
            <a:ext cx="4790476" cy="771429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6171809" y="1502526"/>
            <a:ext cx="412847" cy="2126861"/>
          </a:xfrm>
          <a:prstGeom prst="leftBrace">
            <a:avLst/>
          </a:prstGeom>
          <a:ln w="19050">
            <a:solidFill>
              <a:srgbClr val="FE58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095" y="3434572"/>
            <a:ext cx="4923809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3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Deep Q-Networks (DQN)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31843"/>
                <a:ext cx="10303565" cy="502450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Gill Sans MT" panose="020B0502020104020203" pitchFamily="34" charset="0"/>
                  </a:rPr>
                  <a:t>Experience replay</a:t>
                </a:r>
              </a:p>
              <a:p>
                <a:pPr lvl="1"/>
                <a:r>
                  <a:rPr lang="en-US" altLang="zh-CN" dirty="0">
                    <a:latin typeface="Gill Sans MT" panose="020B0502020104020203" pitchFamily="34" charset="0"/>
                  </a:rPr>
                  <a:t>Build data set from agent’s own experience</a:t>
                </a:r>
              </a:p>
              <a:p>
                <a:pPr lvl="1"/>
                <a:r>
                  <a:rPr lang="en-US" altLang="zh-CN" dirty="0">
                    <a:solidFill>
                      <a:srgbClr val="FE5854"/>
                    </a:solidFill>
                    <a:latin typeface="Gill Sans MT" panose="020B0502020104020203" pitchFamily="34" charset="0"/>
                  </a:rPr>
                  <a:t>Sample experiences uniformly </a:t>
                </a:r>
                <a:r>
                  <a:rPr lang="en-US" altLang="zh-CN" dirty="0">
                    <a:latin typeface="Gill Sans MT" panose="020B0502020104020203" pitchFamily="34" charset="0"/>
                  </a:rPr>
                  <a:t>from data set to remove correlations</a:t>
                </a: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  <a:p>
                <a:endParaRPr lang="en-US" altLang="zh-CN" dirty="0">
                  <a:latin typeface="Gill Sans MT" panose="020B0502020104020203" pitchFamily="34" charset="0"/>
                </a:endParaRPr>
              </a:p>
              <a:p>
                <a:r>
                  <a:rPr lang="en-US" altLang="zh-CN" dirty="0">
                    <a:latin typeface="Gill Sans MT" panose="020B0502020104020203" pitchFamily="34" charset="0"/>
                  </a:rPr>
                  <a:t>Target Network</a:t>
                </a:r>
              </a:p>
              <a:p>
                <a:pPr lvl="1"/>
                <a:r>
                  <a:rPr lang="en-US" altLang="zh-CN" dirty="0">
                    <a:latin typeface="Gill Sans MT" panose="020B0502020104020203" pitchFamily="34" charset="0"/>
                  </a:rPr>
                  <a:t>To deal with non-stationarity, target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altLang="zh-CN" dirty="0">
                    <a:latin typeface="Gill Sans MT" panose="020B0502020104020203" pitchFamily="34" charset="0"/>
                  </a:rPr>
                  <a:t> are held </a:t>
                </a:r>
                <a:r>
                  <a:rPr lang="en-US" altLang="zh-CN" dirty="0">
                    <a:solidFill>
                      <a:srgbClr val="FE5854"/>
                    </a:solidFill>
                    <a:latin typeface="Gill Sans MT" panose="020B0502020104020203" pitchFamily="34" charset="0"/>
                  </a:rPr>
                  <a:t>fixed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31843"/>
                <a:ext cx="10303565" cy="5024507"/>
              </a:xfrm>
              <a:blipFill>
                <a:blip r:embed="rId3"/>
                <a:stretch>
                  <a:fillRect l="-1005" t="-2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526" y="2575381"/>
            <a:ext cx="6476190" cy="2104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010" y="5532965"/>
            <a:ext cx="6876190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8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Double DQN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Q-learning is known to overestimate state-action values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The max operator uses the same values to select and evaluate an action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The upward bias can be removed by decoupling the selection from the evaluation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Current Q-network is used to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select</a:t>
            </a:r>
            <a:r>
              <a:rPr lang="en-US" altLang="zh-CN" dirty="0">
                <a:latin typeface="Gill Sans MT" panose="020B0502020104020203" pitchFamily="34" charset="0"/>
              </a:rPr>
              <a:t> actions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Older Q-network is used to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evaluate</a:t>
            </a:r>
            <a:r>
              <a:rPr lang="en-US" altLang="zh-CN" dirty="0">
                <a:latin typeface="Gill Sans MT" panose="020B0502020104020203" pitchFamily="34" charset="0"/>
              </a:rPr>
              <a:t> actions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187" y="2303983"/>
            <a:ext cx="4790476" cy="77142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580433" y="2451369"/>
            <a:ext cx="573931" cy="447473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FE58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840" y="5109118"/>
            <a:ext cx="9619048" cy="102857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163766" y="5390563"/>
            <a:ext cx="517187" cy="475216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FE58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/>
          <p:cNvSpPr/>
          <p:nvPr/>
        </p:nvSpPr>
        <p:spPr>
          <a:xfrm>
            <a:off x="7212049" y="5385795"/>
            <a:ext cx="531168" cy="518894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solidFill>
              <a:srgbClr val="FE58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88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Prioritized Replay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Uniform experience replay samples transitions regardless of their significance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Can weight experiences according to their significance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Prioritized replay stores experiences in a priority queue according to the TD error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Use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stochastic sampling </a:t>
            </a:r>
            <a:r>
              <a:rPr lang="en-US" altLang="zh-CN" dirty="0">
                <a:latin typeface="Gill Sans MT" panose="020B0502020104020203" pitchFamily="34" charset="0"/>
              </a:rPr>
              <a:t>to increase sample diversity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633" y="3567905"/>
            <a:ext cx="3971429" cy="5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283" y="4721205"/>
            <a:ext cx="1866667" cy="76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855" y="5701771"/>
            <a:ext cx="1638095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4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Dueling Network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Dueling network splits Q-network into two channels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Action-independent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value function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Action-dependent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advantage function</a:t>
            </a:r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The two stream are aggregated to get the Q function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958" y="1727018"/>
            <a:ext cx="685714" cy="4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631" y="2140783"/>
            <a:ext cx="933333" cy="447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879" y="5181652"/>
            <a:ext cx="8380952" cy="780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81" y="2590791"/>
            <a:ext cx="4107275" cy="18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763" y="2590791"/>
            <a:ext cx="4400001" cy="1800000"/>
          </a:xfrm>
          <a:prstGeom prst="rect">
            <a:avLst/>
          </a:prstGeom>
        </p:spPr>
      </p:pic>
      <p:sp>
        <p:nvSpPr>
          <p:cNvPr id="14" name="Left Arrow 13"/>
          <p:cNvSpPr/>
          <p:nvPr/>
        </p:nvSpPr>
        <p:spPr>
          <a:xfrm rot="10800000">
            <a:off x="5640835" y="3002167"/>
            <a:ext cx="698292" cy="937814"/>
          </a:xfrm>
          <a:prstGeom prst="leftArrow">
            <a:avLst/>
          </a:prstGeom>
          <a:solidFill>
            <a:srgbClr val="FE5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9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Deep Recurrent Q-Network (DRQN)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DQNs learn a mapping from a limited number of past states.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Most real world environments are Partially-Observable Markov Decision Processes (POMDPs)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DRQN replaces DQN’s first fully connected layer with a LSTM (one variant of RNN)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98" y="3229475"/>
            <a:ext cx="3213338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3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Asynchronous Q-Learning Variations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Asynchronous RL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Exploits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multithreading</a:t>
            </a:r>
            <a:r>
              <a:rPr lang="en-US" altLang="zh-CN" dirty="0">
                <a:latin typeface="Gill Sans MT" panose="020B0502020104020203" pitchFamily="34" charset="0"/>
              </a:rPr>
              <a:t> of standard CPU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Execute many instances of agent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in parallel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Parallelism </a:t>
            </a:r>
            <a:r>
              <a:rPr lang="en-US" altLang="zh-CN" dirty="0" err="1">
                <a:solidFill>
                  <a:srgbClr val="FE5854"/>
                </a:solidFill>
                <a:latin typeface="Gill Sans MT" panose="020B0502020104020203" pitchFamily="34" charset="0"/>
              </a:rPr>
              <a:t>decorrelates</a:t>
            </a:r>
            <a:r>
              <a:rPr lang="en-US" altLang="zh-CN" dirty="0">
                <a:latin typeface="Gill Sans MT" panose="020B0502020104020203" pitchFamily="34" charset="0"/>
              </a:rPr>
              <a:t> data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Thus an alternative to experience replay, which is memory inefficient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Network parameters shared between threads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Asynchronous one-step Q-learning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Asynchronous one-step SARSA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Asynchronous n-step Q-learning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619" y="4738621"/>
            <a:ext cx="1704762" cy="57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213" y="5842064"/>
            <a:ext cx="5942857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Outline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Introduction to Deep Learning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Introduction to Reinforcement Learning (RL)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Value-Based Deep RL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Policy-Based Deep RL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Other Deep RL Extensions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Deep RL Applications</a:t>
            </a:r>
            <a:endParaRPr lang="zh-CN" altLang="en-US" dirty="0">
              <a:solidFill>
                <a:schemeClr val="accent3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Asynchronous Advantage Actor-Critic (A3C)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Estimate state value function by neural networks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Q-value estimated by an n-step sample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Actor is updated by advantage policy gradient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Critic is updated by TD learning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349" y="1867943"/>
            <a:ext cx="4000000" cy="476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38" y="2895481"/>
            <a:ext cx="5933333" cy="4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301" y="3917499"/>
            <a:ext cx="4438095" cy="4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107" y="4999638"/>
            <a:ext cx="2390476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Trust Region Policy Optimization (TRPO)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Formulated as a trust region optimization problem, where each update of the policy is guaranteed to improve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This provides a unifying perspective on a number of policy update schemes: standard policy gradient, natural policy gradient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251" y="2280378"/>
            <a:ext cx="3628571" cy="838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716" y="2163647"/>
            <a:ext cx="5219048" cy="714286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 rot="10800000">
            <a:off x="5041676" y="2285241"/>
            <a:ext cx="698292" cy="414184"/>
          </a:xfrm>
          <a:prstGeom prst="leftArrow">
            <a:avLst/>
          </a:prstGeom>
          <a:solidFill>
            <a:srgbClr val="FE58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377098" y="4071871"/>
            <a:ext cx="7783276" cy="695238"/>
            <a:chOff x="2550247" y="4062430"/>
            <a:chExt cx="7783276" cy="69523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0247" y="4062430"/>
              <a:ext cx="4542857" cy="695238"/>
            </a:xfrm>
            <a:prstGeom prst="rect">
              <a:avLst/>
            </a:prstGeom>
          </p:spPr>
        </p:pic>
        <p:sp>
          <p:nvSpPr>
            <p:cNvPr id="17" name="Left Arrow 16"/>
            <p:cNvSpPr/>
            <p:nvPr/>
          </p:nvSpPr>
          <p:spPr>
            <a:xfrm>
              <a:off x="7130323" y="4180164"/>
              <a:ext cx="269192" cy="414184"/>
            </a:xfrm>
            <a:prstGeom prst="leftArrow">
              <a:avLst/>
            </a:prstGeom>
            <a:solidFill>
              <a:srgbClr val="FE58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46289" y="4086883"/>
              <a:ext cx="27872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E5854"/>
                  </a:solidFill>
                  <a:latin typeface="Gill Sans MT" panose="020B0502020104020203" pitchFamily="34" charset="0"/>
                </a:rPr>
                <a:t>First order approximation to the objective</a:t>
              </a:r>
              <a:endParaRPr lang="zh-CN" altLang="en-US" dirty="0">
                <a:solidFill>
                  <a:srgbClr val="FE5854"/>
                </a:solidFill>
                <a:latin typeface="Gill Sans MT" panose="020B0502020104020203" pitchFamily="34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812" y="4879189"/>
            <a:ext cx="5200000" cy="7238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743" y="5241094"/>
            <a:ext cx="3419048" cy="6571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656" y="5584437"/>
            <a:ext cx="5466667" cy="79047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29611" y="6374913"/>
            <a:ext cx="416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Natural policy gradient</a:t>
            </a:r>
            <a:endParaRPr lang="zh-CN" altLang="en-US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49849" y="5827894"/>
            <a:ext cx="416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Standard policy gradient</a:t>
            </a:r>
            <a:endParaRPr lang="zh-CN" altLang="en-US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71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Reinforcement Learning (RL) in a nutshell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RL is a general-purpose framework for decision making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RL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is for an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agent</a:t>
            </a:r>
            <a:r>
              <a:rPr lang="en-US" altLang="zh-CN" dirty="0">
                <a:latin typeface="Gill Sans MT" panose="020B0502020104020203" pitchFamily="34" charset="0"/>
              </a:rPr>
              <a:t> to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act</a:t>
            </a:r>
            <a:r>
              <a:rPr lang="en-US" altLang="zh-CN" dirty="0">
                <a:latin typeface="Gill Sans MT" panose="020B0502020104020203" pitchFamily="34" charset="0"/>
              </a:rPr>
              <a:t> with an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environment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Each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action</a:t>
            </a:r>
            <a:r>
              <a:rPr lang="en-US" altLang="zh-CN" dirty="0">
                <a:latin typeface="Gill Sans MT" panose="020B0502020104020203" pitchFamily="34" charset="0"/>
              </a:rPr>
              <a:t> influences the agent’s future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state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Feedback is given by a scalar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reward</a:t>
            </a:r>
            <a:r>
              <a:rPr lang="en-US" altLang="zh-CN" dirty="0">
                <a:latin typeface="Gill Sans MT" panose="020B0502020104020203" pitchFamily="34" charset="0"/>
              </a:rPr>
              <a:t> signal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Goal: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select actions to maximize future reward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7467"/>
          <a:stretch/>
        </p:blipFill>
        <p:spPr>
          <a:xfrm>
            <a:off x="4067802" y="4377446"/>
            <a:ext cx="4223463" cy="11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Practical TRPO Algorithm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Use the same approximation schemes as the natural policy gradient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TRPO enforces the constraint by line search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Increases stability in practice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Use a conjugate gradient algorithm to compute the natural gradient direction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Makes it practical for deep neural network policies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Deep Deterministic Policy Gradient (DDPG)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Deterministic policy gradient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DDPG is the continuous analogue of DQN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Experience replay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Critic estimates value of current policy as in DQN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Actor updates policy in the deterministic policy gradient direction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The critic provides loss function for the actor</a:t>
            </a:r>
          </a:p>
          <a:p>
            <a:pPr marL="0" indent="0">
              <a:buNone/>
            </a:pPr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96" y="1929162"/>
            <a:ext cx="5885714" cy="7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115" y="4048130"/>
            <a:ext cx="4790476" cy="495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7836"/>
          <a:stretch/>
        </p:blipFill>
        <p:spPr>
          <a:xfrm>
            <a:off x="3507096" y="4902740"/>
            <a:ext cx="4419048" cy="4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Outline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Introduction to Deep Learning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Introduction to Reinforcement Learning (RL)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Value-Based Deep RL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Policy-Based Deep RL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Other Deep RL Extensions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Deep RL Applications</a:t>
            </a:r>
            <a:endParaRPr lang="zh-CN" altLang="en-US" dirty="0">
              <a:solidFill>
                <a:schemeClr val="accent3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5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Continuous Q-Learning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General Q function parameterizations are difficult to find the maximum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Specific Q function parameterizations can have analytic solution on the maximum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The action that maximizes the Q function is always 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The parameterization can then be trained by DQN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075" y="3058576"/>
            <a:ext cx="6723809" cy="676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4982"/>
          <a:stretch/>
        </p:blipFill>
        <p:spPr>
          <a:xfrm>
            <a:off x="3461407" y="3813242"/>
            <a:ext cx="5057143" cy="44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550" y="4665830"/>
            <a:ext cx="1247619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5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Q-Learning with Model-Based Acceleration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Use model-based methods to generate exploration behavior for Q-learning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In practice it often brings very small or no improvement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Off-policy model-based exploration is too different from the Q learning policy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Imagination rollouts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Generate synthetic experiences under a learned model by model-based methods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Adding synthetic samples to replay buffer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Increases sample efficiency in practice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4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Guided Policy Search (GPS)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GPS converts policy search into supervised learning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Basically a model-based trajectory optimization algorithm generates training data for supervised learning where the neural network policy is trained by supervised learning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To enforce convergence, GPS alternates between trajectory optimization and supervised learning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GPS is data efficient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55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79878" y="3693803"/>
            <a:ext cx="6833271" cy="2845110"/>
            <a:chOff x="3094270" y="2247090"/>
            <a:chExt cx="6833271" cy="28451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4270" y="2932668"/>
              <a:ext cx="2657143" cy="134285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5636" y="2923144"/>
              <a:ext cx="2961905" cy="1352381"/>
            </a:xfrm>
            <a:prstGeom prst="rect">
              <a:avLst/>
            </a:prstGeom>
          </p:spPr>
        </p:pic>
        <p:sp>
          <p:nvSpPr>
            <p:cNvPr id="6" name="Curved Right Arrow 5"/>
            <p:cNvSpPr/>
            <p:nvPr/>
          </p:nvSpPr>
          <p:spPr>
            <a:xfrm rot="5400000">
              <a:off x="5753211" y="858382"/>
              <a:ext cx="685578" cy="3462994"/>
            </a:xfrm>
            <a:prstGeom prst="curvedRightArrow">
              <a:avLst/>
            </a:prstGeom>
            <a:solidFill>
              <a:srgbClr val="FE58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Curved Right Arrow 7"/>
            <p:cNvSpPr/>
            <p:nvPr/>
          </p:nvSpPr>
          <p:spPr>
            <a:xfrm rot="16200000">
              <a:off x="6104133" y="3017914"/>
              <a:ext cx="685578" cy="3462994"/>
            </a:xfrm>
            <a:prstGeom prst="curvedRightArrow">
              <a:avLst/>
            </a:prstGeom>
            <a:solidFill>
              <a:srgbClr val="FE58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82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Outline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Introduction to Deep Learning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Introduction to Reinforcement Learning (RL)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Value-Based Deep RL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Policy-Based Deep RL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Other Deep RL Extensions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Deep RL Applications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Deep RL in Atari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861" y="1331843"/>
            <a:ext cx="6986758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DQN in Atari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End-to-end learning of state-action values from raw pixels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Input state is stack of raw pixels from last 4 frames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Output are state-action values from all possible actions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Reward is change in score for that step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385" y="3327779"/>
            <a:ext cx="7695238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DQN Results in Atari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770" y="1321475"/>
            <a:ext cx="782587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Deep RL: Deep Learning + RL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Traditional RL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approaches have been limited to domains with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low-dimensional state</a:t>
            </a:r>
            <a:r>
              <a:rPr lang="en-US" altLang="zh-CN" dirty="0">
                <a:latin typeface="Gill Sans MT" panose="020B0502020104020203" pitchFamily="34" charset="0"/>
              </a:rPr>
              <a:t> spaces or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handcrafted features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By combining deep learning and RL, we want to embrace both the representation power of deep learning and generalization ability from RL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RL defines 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objective</a:t>
            </a:r>
            <a:endParaRPr lang="en-US" altLang="zh-CN" sz="2800" dirty="0">
              <a:solidFill>
                <a:srgbClr val="FE5854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Deep Learning learns the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representation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DQN </a:t>
            </a:r>
            <a:r>
              <a:rPr lang="en-US" altLang="zh-CN" dirty="0" smtClean="0">
                <a:latin typeface="Gill Sans MT" panose="020B0502020104020203" pitchFamily="34" charset="0"/>
              </a:rPr>
              <a:t>Demos</a:t>
            </a:r>
            <a:r>
              <a:rPr lang="en-US" dirty="0" smtClean="0">
                <a:latin typeface="Gill Sans MT" panose="020B0502020104020203" pitchFamily="34" charset="0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>in Atari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2673846" y="2257451"/>
            <a:ext cx="2222355" cy="265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369229" y="2257451"/>
            <a:ext cx="2020392" cy="2651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3043" y="5048461"/>
            <a:ext cx="167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E5854"/>
                </a:solidFill>
                <a:latin typeface="Gill Sans MT" panose="020B0502020104020203" pitchFamily="34" charset="0"/>
              </a:rPr>
              <a:t>breakout</a:t>
            </a:r>
            <a:endParaRPr lang="zh-CN" altLang="en-US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12319" y="5048461"/>
            <a:ext cx="167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E5854"/>
                </a:solidFill>
                <a:latin typeface="Gill Sans MT" panose="020B0502020104020203" pitchFamily="34" charset="0"/>
              </a:rPr>
              <a:t>enduro</a:t>
            </a:r>
            <a:endParaRPr lang="zh-CN" altLang="en-US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4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DQN Variants in Minecraft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Challenges in environments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Partial observability (first-person visual observations)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Delayed rewards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High-dimensional perception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Combine DQN with memory network to solve this kind of task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073" y="2952033"/>
            <a:ext cx="5599036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FPS Games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Visual Doom AI Competition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vizdo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6917" y="2015296"/>
            <a:ext cx="56896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4273" y="5434357"/>
            <a:ext cx="167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E5854"/>
                </a:solidFill>
                <a:latin typeface="Gill Sans MT" panose="020B0502020104020203" pitchFamily="34" charset="0"/>
              </a:rPr>
              <a:t>A DRQN Agent</a:t>
            </a:r>
            <a:endParaRPr lang="zh-CN" altLang="en-US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3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Super Mario </a:t>
            </a:r>
            <a:r>
              <a:rPr lang="en-US" dirty="0">
                <a:latin typeface="Gill Sans MT" panose="020B0502020104020203" pitchFamily="34" charset="0"/>
              </a:rPr>
              <a:t>Games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10303565" cy="5024507"/>
          </a:xfrm>
        </p:spPr>
        <p:txBody>
          <a:bodyPr>
            <a:normAutofit/>
          </a:bodyPr>
          <a:lstStyle/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005943" y="1686098"/>
            <a:ext cx="418011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Deep RL in Go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199" y="1331843"/>
            <a:ext cx="8889461" cy="502450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Use supervised learning followed by deep RL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Falls in the category of actor-critic framework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Use policy network to select moves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Use value network to evaluate board positions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The learning approach is further combined with Monte Carlo search</a:t>
            </a:r>
          </a:p>
          <a:p>
            <a:r>
              <a:rPr lang="en-US" altLang="zh-CN" dirty="0" err="1">
                <a:latin typeface="Gill Sans MT" panose="020B0502020104020203" pitchFamily="34" charset="0"/>
              </a:rPr>
              <a:t>AlphaGo</a:t>
            </a:r>
            <a:r>
              <a:rPr lang="en-US" altLang="zh-CN" dirty="0">
                <a:latin typeface="Gill Sans MT" panose="020B0502020104020203" pitchFamily="34" charset="0"/>
              </a:rPr>
              <a:t> beats the human world champion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488" y="1193160"/>
            <a:ext cx="2466667" cy="3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9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Deep RL for Classic Control Tasks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228" y="1333242"/>
            <a:ext cx="5695238" cy="16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511" y="2812515"/>
            <a:ext cx="4530403" cy="158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855" y="4422039"/>
            <a:ext cx="3249984" cy="169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226" y="1878541"/>
            <a:ext cx="167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Simple tasks</a:t>
            </a:r>
            <a:endParaRPr lang="zh-CN" altLang="en-US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3490" y="3604515"/>
            <a:ext cx="2120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Locomotion tasks</a:t>
            </a:r>
            <a:endParaRPr lang="zh-CN" altLang="en-US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5396" y="4955937"/>
            <a:ext cx="2120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Hierarchical tasks</a:t>
            </a:r>
            <a:endParaRPr lang="zh-CN" altLang="en-US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2229" y="6114039"/>
            <a:ext cx="7595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E5854"/>
                </a:solidFill>
                <a:latin typeface="Gill Sans MT" panose="020B0502020104020203" pitchFamily="34" charset="0"/>
              </a:rPr>
              <a:t>Suitable for benchmarking various algorithms</a:t>
            </a:r>
            <a:endParaRPr lang="zh-CN" altLang="en-US" sz="2400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2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 MT" panose="020B0502020104020203" pitchFamily="34" charset="0"/>
              </a:rPr>
              <a:t>DDPG </a:t>
            </a:r>
            <a:r>
              <a:rPr lang="en-US" altLang="zh-CN" dirty="0" smtClean="0">
                <a:latin typeface="Gill Sans MT" panose="020B0502020104020203" pitchFamily="34" charset="0"/>
              </a:rPr>
              <a:t>Demos</a:t>
            </a:r>
            <a:r>
              <a:rPr lang="en-US" dirty="0" smtClean="0">
                <a:latin typeface="Gill Sans MT" panose="020B0502020104020203" pitchFamily="34" charset="0"/>
              </a:rPr>
              <a:t> for Classic Control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dd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0330" y="1734589"/>
            <a:ext cx="5029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Deep RL in Real-World Robotics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65806" y="1924888"/>
            <a:ext cx="4456944" cy="2926080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2" name="ro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95506" y="2016328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Outline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Introduction to Deep Learning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Introduction to Reinforcement Learning (RL)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Value-Based Deep RL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Policy-Based Deep RL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Other Deep RL Extensions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Gill Sans MT" panose="020B0502020104020203" pitchFamily="34" charset="0"/>
              </a:rPr>
              <a:t>Deep RL Applications</a:t>
            </a:r>
            <a:endParaRPr lang="zh-CN" altLang="en-US" dirty="0">
              <a:solidFill>
                <a:schemeClr val="accent3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1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Deep Representations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31843"/>
            <a:ext cx="10515600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A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deep representation </a:t>
            </a:r>
            <a:r>
              <a:rPr lang="en-US" altLang="zh-CN" dirty="0">
                <a:latin typeface="Gill Sans MT" panose="020B0502020104020203" pitchFamily="34" charset="0"/>
              </a:rPr>
              <a:t>is a composition of many functions, where each composition level is learning feature representation at different level of abstraction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The weights are learned using </a:t>
            </a:r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backpropagation </a:t>
            </a:r>
            <a:r>
              <a:rPr lang="en-US" altLang="zh-CN" dirty="0">
                <a:latin typeface="Gill Sans MT" panose="020B0502020104020203" pitchFamily="34" charset="0"/>
              </a:rPr>
              <a:t>by chain rule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048"/>
          <a:stretch/>
        </p:blipFill>
        <p:spPr>
          <a:xfrm>
            <a:off x="3467428" y="2475489"/>
            <a:ext cx="5257143" cy="13686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768" y="4769639"/>
            <a:ext cx="4857143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8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057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Deep Neural Network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31843"/>
            <a:ext cx="10515600" cy="5024507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A deep neural network typically consists of:</a:t>
            </a:r>
          </a:p>
          <a:p>
            <a:pPr lvl="1"/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Linear transformations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  <a:p>
            <a:pPr lvl="1"/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Nonlinear activation functions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  <a:p>
            <a:pPr lvl="1"/>
            <a:endParaRPr lang="en-US" altLang="zh-CN" dirty="0">
              <a:solidFill>
                <a:srgbClr val="FE5854"/>
              </a:solidFill>
              <a:latin typeface="Gill Sans MT" panose="020B0502020104020203" pitchFamily="34" charset="0"/>
            </a:endParaRPr>
          </a:p>
          <a:p>
            <a:pPr lvl="1"/>
            <a:endParaRPr lang="en-US" altLang="zh-CN" dirty="0">
              <a:solidFill>
                <a:srgbClr val="FE5854"/>
              </a:solidFill>
              <a:latin typeface="Gill Sans MT" panose="020B0502020104020203" pitchFamily="34" charset="0"/>
            </a:endParaRPr>
          </a:p>
          <a:p>
            <a:pPr lvl="1"/>
            <a:r>
              <a:rPr lang="en-US" altLang="zh-CN" dirty="0">
                <a:solidFill>
                  <a:srgbClr val="FE5854"/>
                </a:solidFill>
                <a:latin typeface="Gill Sans MT" panose="020B0502020104020203" pitchFamily="34" charset="0"/>
              </a:rPr>
              <a:t>Loss function </a:t>
            </a:r>
            <a:r>
              <a:rPr lang="en-US" altLang="zh-CN" dirty="0">
                <a:latin typeface="Gill Sans MT" panose="020B0502020104020203" pitchFamily="34" charset="0"/>
              </a:rPr>
              <a:t>on the output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Mean squared error: 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Log likelihood:</a:t>
            </a:r>
          </a:p>
          <a:p>
            <a:pPr marL="0" indent="0">
              <a:buNone/>
            </a:pPr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endParaRPr lang="en-US" altLang="zh-CN" dirty="0">
              <a:solidFill>
                <a:srgbClr val="FE5854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9396E2-F129-40BA-AE53-0816021D4FF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550" y="2199398"/>
            <a:ext cx="1571429" cy="3809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428" y="2990066"/>
            <a:ext cx="1676190" cy="371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428" y="3385496"/>
            <a:ext cx="3561905" cy="7714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-2243" b="20084"/>
          <a:stretch/>
        </p:blipFill>
        <p:spPr>
          <a:xfrm>
            <a:off x="4189993" y="4492488"/>
            <a:ext cx="1876190" cy="367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401" y="4892538"/>
            <a:ext cx="1676190" cy="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6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20836</TotalTime>
  <Words>2348</Words>
  <Application>Microsoft Office PowerPoint</Application>
  <PresentationFormat>Widescreen</PresentationFormat>
  <Paragraphs>613</Paragraphs>
  <Slides>67</Slides>
  <Notes>67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等线</vt:lpstr>
      <vt:lpstr>等线 Light</vt:lpstr>
      <vt:lpstr>Arial</vt:lpstr>
      <vt:lpstr>Calibri</vt:lpstr>
      <vt:lpstr>Calibri Light</vt:lpstr>
      <vt:lpstr>Cambria Math</vt:lpstr>
      <vt:lpstr>Gill Sans MT</vt:lpstr>
      <vt:lpstr>Office Theme</vt:lpstr>
      <vt:lpstr>PowerPoint Presentation</vt:lpstr>
      <vt:lpstr>Background</vt:lpstr>
      <vt:lpstr>Background</vt:lpstr>
      <vt:lpstr>Limitations of Deep Learning</vt:lpstr>
      <vt:lpstr>Reinforcement Learning (RL) in a nutshell</vt:lpstr>
      <vt:lpstr>Deep RL: Deep Learning + RL</vt:lpstr>
      <vt:lpstr>Outline</vt:lpstr>
      <vt:lpstr>Deep Representations</vt:lpstr>
      <vt:lpstr>Deep Neural Network</vt:lpstr>
      <vt:lpstr>Training by Stochastic Gradient Descent</vt:lpstr>
      <vt:lpstr>Deep Learning Models</vt:lpstr>
      <vt:lpstr>Outline</vt:lpstr>
      <vt:lpstr>Markov Decision Processes (MDPs)</vt:lpstr>
      <vt:lpstr>Policy</vt:lpstr>
      <vt:lpstr>Expected Return</vt:lpstr>
      <vt:lpstr>Value Function</vt:lpstr>
      <vt:lpstr>Bellman Equation and Optimality</vt:lpstr>
      <vt:lpstr>Approaches to RL</vt:lpstr>
      <vt:lpstr>Critic-Only</vt:lpstr>
      <vt:lpstr>Critic-Only</vt:lpstr>
      <vt:lpstr>Dynamic Programming (DP)</vt:lpstr>
      <vt:lpstr>Monte Carlo Methods</vt:lpstr>
      <vt:lpstr>Temporal Difference (TD) Learning</vt:lpstr>
      <vt:lpstr>Actor-Only</vt:lpstr>
      <vt:lpstr>Policy Gradient</vt:lpstr>
      <vt:lpstr>Finite-Difference Methods</vt:lpstr>
      <vt:lpstr>Likelihood Ratio Methods (REINFORCE)</vt:lpstr>
      <vt:lpstr>Likelihood Ratio Methods (REINFORCE)</vt:lpstr>
      <vt:lpstr>Actor-Critic</vt:lpstr>
      <vt:lpstr>Policy Gradient Theorem</vt:lpstr>
      <vt:lpstr>Policy Gradient With Function Approximation</vt:lpstr>
      <vt:lpstr>Reducing Variance Using a Baseline</vt:lpstr>
      <vt:lpstr>Standard Actor-Critic Algorithms</vt:lpstr>
      <vt:lpstr>Practical Actor-Critic Variants</vt:lpstr>
      <vt:lpstr>Natural Policy Gradient</vt:lpstr>
      <vt:lpstr>Natural Actor-Critic</vt:lpstr>
      <vt:lpstr>Deep Reinforcement Learning</vt:lpstr>
      <vt:lpstr>Outline</vt:lpstr>
      <vt:lpstr>Q-Networks</vt:lpstr>
      <vt:lpstr>Q-Learning</vt:lpstr>
      <vt:lpstr>Deep Q-Networks (DQN)</vt:lpstr>
      <vt:lpstr>Double DQN</vt:lpstr>
      <vt:lpstr>Prioritized Replay</vt:lpstr>
      <vt:lpstr>Dueling Network</vt:lpstr>
      <vt:lpstr>Deep Recurrent Q-Network (DRQN)</vt:lpstr>
      <vt:lpstr>Asynchronous Q-Learning Variations</vt:lpstr>
      <vt:lpstr>Outline</vt:lpstr>
      <vt:lpstr>Asynchronous Advantage Actor-Critic (A3C)</vt:lpstr>
      <vt:lpstr>Trust Region Policy Optimization (TRPO)</vt:lpstr>
      <vt:lpstr>Practical TRPO Algorithm</vt:lpstr>
      <vt:lpstr>Deep Deterministic Policy Gradient (DDPG)</vt:lpstr>
      <vt:lpstr>Outline</vt:lpstr>
      <vt:lpstr>Continuous Q-Learning</vt:lpstr>
      <vt:lpstr>Q-Learning with Model-Based Acceleration</vt:lpstr>
      <vt:lpstr>Guided Policy Search (GPS)</vt:lpstr>
      <vt:lpstr>Outline</vt:lpstr>
      <vt:lpstr>Deep RL in Atari</vt:lpstr>
      <vt:lpstr>DQN in Atari</vt:lpstr>
      <vt:lpstr>DQN Results in Atari</vt:lpstr>
      <vt:lpstr>DQN Demos in Atari</vt:lpstr>
      <vt:lpstr>DQN Variants in Minecraft</vt:lpstr>
      <vt:lpstr>FPS Games</vt:lpstr>
      <vt:lpstr>Super Mario Games</vt:lpstr>
      <vt:lpstr>Deep RL in Go</vt:lpstr>
      <vt:lpstr>Deep RL for Classic Control Tasks</vt:lpstr>
      <vt:lpstr>DDPG Demos for Classic Control</vt:lpstr>
      <vt:lpstr>Deep RL in Real-World Robotics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Civi</dc:creator>
  <cp:lastModifiedBy>Siyi LI</cp:lastModifiedBy>
  <cp:revision>1360</cp:revision>
  <cp:lastPrinted>2016-11-28T13:01:03Z</cp:lastPrinted>
  <dcterms:created xsi:type="dcterms:W3CDTF">2016-11-15T05:04:45Z</dcterms:created>
  <dcterms:modified xsi:type="dcterms:W3CDTF">2017-06-12T03:10:30Z</dcterms:modified>
</cp:coreProperties>
</file>